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6" r:id="rId2"/>
    <p:sldMasterId id="2147483683" r:id="rId3"/>
  </p:sldMasterIdLst>
  <p:notesMasterIdLst>
    <p:notesMasterId r:id="rId32"/>
  </p:notesMasterIdLst>
  <p:sldIdLst>
    <p:sldId id="321" r:id="rId4"/>
    <p:sldId id="432" r:id="rId5"/>
    <p:sldId id="322" r:id="rId6"/>
    <p:sldId id="408" r:id="rId7"/>
    <p:sldId id="278" r:id="rId8"/>
    <p:sldId id="407" r:id="rId9"/>
    <p:sldId id="421" r:id="rId10"/>
    <p:sldId id="404" r:id="rId11"/>
    <p:sldId id="281" r:id="rId12"/>
    <p:sldId id="405" r:id="rId13"/>
    <p:sldId id="420" r:id="rId14"/>
    <p:sldId id="406" r:id="rId15"/>
    <p:sldId id="415" r:id="rId16"/>
    <p:sldId id="414" r:id="rId17"/>
    <p:sldId id="429" r:id="rId18"/>
    <p:sldId id="359" r:id="rId19"/>
    <p:sldId id="422" r:id="rId20"/>
    <p:sldId id="423" r:id="rId21"/>
    <p:sldId id="426" r:id="rId22"/>
    <p:sldId id="427" r:id="rId23"/>
    <p:sldId id="413" r:id="rId24"/>
    <p:sldId id="326" r:id="rId25"/>
    <p:sldId id="329" r:id="rId26"/>
    <p:sldId id="300" r:id="rId27"/>
    <p:sldId id="417" r:id="rId28"/>
    <p:sldId id="280" r:id="rId29"/>
    <p:sldId id="302" r:id="rId30"/>
    <p:sldId id="43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74"/>
    <a:srgbClr val="E6B120"/>
    <a:srgbClr val="C41324"/>
    <a:srgbClr val="1A9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8" autoAdjust="0"/>
    <p:restoredTop sz="93716" autoAdjust="0"/>
  </p:normalViewPr>
  <p:slideViewPr>
    <p:cSldViewPr>
      <p:cViewPr varScale="1">
        <p:scale>
          <a:sx n="66" d="100"/>
          <a:sy n="66" d="100"/>
        </p:scale>
        <p:origin x="124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DB35-536E-4C99-9284-3D98C90F9557}" type="datetimeFigureOut">
              <a:rPr lang="en-US" smtClean="0"/>
              <a:pPr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840B7-35DC-4DA9-AF15-A6E9BB7264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On top of the great student design and research projects, over 35,000 companies around the world leverage our technology to solve todays engineering grand challenges.</a:t>
            </a:r>
            <a:endParaRPr lang="en-US" dirty="0"/>
          </a:p>
          <a:p>
            <a:r>
              <a:rPr lang="en-US" baseline="0" dirty="0"/>
              <a:t>Through our hardware and graphical software integration (Graphical System Design), we accelerate the productivity, innovation, and discovery of engineers and scientists all over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441E-11C8-4B1C-BA6E-A8DBDFE3EBB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defRPr/>
            </a:pPr>
            <a:r>
              <a:rPr lang="en-US" dirty="0"/>
              <a:t>Robotics clubs are a great start</a:t>
            </a:r>
            <a:r>
              <a:rPr lang="en-US" baseline="0" dirty="0"/>
              <a:t> to inspiring the next generation. </a:t>
            </a:r>
            <a:r>
              <a:rPr lang="en-US" dirty="0"/>
              <a:t>In</a:t>
            </a:r>
            <a:r>
              <a:rPr lang="en-US" baseline="0" dirty="0"/>
              <a:t> 2012, 270,000 students used LabVIEW to program in robotics programs like FIRST worldwide.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NI powers student robotics competitions to make engineering as cool for kids as sports are today. </a:t>
            </a:r>
          </a:p>
          <a:p>
            <a:endParaRPr lang="en-US" dirty="0"/>
          </a:p>
          <a:p>
            <a:r>
              <a:rPr lang="en-US" dirty="0"/>
              <a:t>These competitions teach core</a:t>
            </a:r>
            <a:r>
              <a:rPr lang="en-US" baseline="0" dirty="0"/>
              <a:t> engineering concepts, problem-solving skills, and leadership principles, and are linked directly to growing the number of students who pursue careers in engineering and science. </a:t>
            </a:r>
          </a:p>
          <a:p>
            <a:endParaRPr lang="en-US" baseline="0" dirty="0"/>
          </a:p>
          <a:p>
            <a:r>
              <a:rPr lang="en-US" dirty="0"/>
              <a:t>FIRST</a:t>
            </a:r>
            <a:r>
              <a:rPr lang="en-US" baseline="0" dirty="0"/>
              <a:t> Robotics is devoted to helping young people discover and develop a passion for technology and engineering through robotics. </a:t>
            </a:r>
          </a:p>
          <a:p>
            <a:endParaRPr lang="en-US" baseline="0" dirty="0"/>
          </a:p>
          <a:p>
            <a:pPr marL="162175" indent="-162175">
              <a:buFontTx/>
              <a:buChar char="-"/>
            </a:pPr>
            <a:r>
              <a:rPr lang="en-US" baseline="0" dirty="0"/>
              <a:t>80% of team members reported that as a result of FIRST they wanted to learn about science and technology, were more interested in STEM careers and wanted to become an engineer or scientist</a:t>
            </a:r>
          </a:p>
          <a:p>
            <a:pPr marL="162175" indent="-162175">
              <a:buFontTx/>
              <a:buChar char="-"/>
            </a:pPr>
            <a:r>
              <a:rPr lang="en-US" baseline="0" dirty="0"/>
              <a:t> 90% reported that they learned critical life and workplace skills through the program. </a:t>
            </a:r>
          </a:p>
          <a:p>
            <a:pPr marL="162175" indent="-162175">
              <a:buFontTx/>
              <a:buChar char="-"/>
            </a:pPr>
            <a:r>
              <a:rPr lang="en-US" baseline="0" dirty="0"/>
              <a:t>99% of FIRST alumni graduated high school. FIRST alumni are also substantially more likely to major in engineering than the average college student nationally.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424A6-7593-2C46-9CCA-8596FB18DB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1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1989</a:t>
            </a:r>
          </a:p>
          <a:p>
            <a:r>
              <a:rPr lang="en-US" dirty="0"/>
              <a:t>2013:</a:t>
            </a:r>
          </a:p>
          <a:p>
            <a:r>
              <a:rPr lang="en-US" dirty="0"/>
              <a:t>25,000 robots built</a:t>
            </a:r>
          </a:p>
          <a:p>
            <a:r>
              <a:rPr lang="en-US" dirty="0"/>
              <a:t>314,000 students</a:t>
            </a:r>
          </a:p>
          <a:p>
            <a:r>
              <a:rPr lang="en-US" dirty="0"/>
              <a:t>126,000 Volunteers</a:t>
            </a:r>
          </a:p>
          <a:p>
            <a:r>
              <a:rPr lang="en-US" dirty="0"/>
              <a:t>$16 million scholarships</a:t>
            </a:r>
          </a:p>
          <a:p>
            <a:r>
              <a:rPr lang="en-US" dirty="0"/>
              <a:t>50 States, 70 </a:t>
            </a:r>
            <a:r>
              <a:rPr lang="en-US" dirty="0" err="1"/>
              <a:t>contries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 k-3</a:t>
            </a:r>
          </a:p>
          <a:p>
            <a:r>
              <a:rPr lang="en-US" dirty="0"/>
              <a:t>Students: 20,000</a:t>
            </a:r>
          </a:p>
          <a:p>
            <a:r>
              <a:rPr lang="en-US" dirty="0"/>
              <a:t>2012: Teams 3,347</a:t>
            </a:r>
          </a:p>
          <a:p>
            <a:r>
              <a:rPr lang="en-US" dirty="0"/>
              <a:t>100 regional</a:t>
            </a:r>
            <a:r>
              <a:rPr lang="en-US" baseline="0" dirty="0"/>
              <a:t>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Grades 4-8</a:t>
            </a:r>
          </a:p>
          <a:p>
            <a:r>
              <a:rPr lang="en-US" dirty="0"/>
              <a:t>Age 9-14</a:t>
            </a:r>
          </a:p>
          <a:p>
            <a:r>
              <a:rPr lang="en-US" dirty="0"/>
              <a:t>2012 Teams:</a:t>
            </a:r>
            <a:r>
              <a:rPr lang="en-US" baseline="0" dirty="0"/>
              <a:t> 20,430</a:t>
            </a:r>
          </a:p>
          <a:p>
            <a:r>
              <a:rPr lang="en-US" baseline="0" dirty="0"/>
              <a:t>Students: 204,000</a:t>
            </a:r>
          </a:p>
          <a:p>
            <a:r>
              <a:rPr lang="en-US" baseline="0" dirty="0"/>
              <a:t>70 countries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*auto-builds</a:t>
            </a:r>
            <a:r>
              <a:rPr lang="en-US" baseline="0" dirty="0"/>
              <a:t> and transitions*</a:t>
            </a:r>
          </a:p>
          <a:p>
            <a:endParaRPr lang="en-US" baseline="0" dirty="0"/>
          </a:p>
          <a:p>
            <a:r>
              <a:rPr lang="en-US" baseline="0" dirty="0"/>
              <a:t>DO NOT CLICK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Students competing in FIRST Lego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441E-11C8-4B1C-BA6E-A8DBDFE3EBB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Grades 7-12</a:t>
            </a:r>
          </a:p>
          <a:p>
            <a:r>
              <a:rPr lang="en-US" dirty="0"/>
              <a:t>18 countries</a:t>
            </a:r>
          </a:p>
          <a:p>
            <a:r>
              <a:rPr lang="en-US" dirty="0"/>
              <a:t>Participants 27,000</a:t>
            </a:r>
          </a:p>
          <a:p>
            <a:r>
              <a:rPr lang="en-US" dirty="0"/>
              <a:t>2012 Teams: 2,779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Grades 9-12</a:t>
            </a:r>
          </a:p>
          <a:p>
            <a:r>
              <a:rPr lang="en-US" dirty="0"/>
              <a:t>Students: 63,000</a:t>
            </a:r>
          </a:p>
          <a:p>
            <a:r>
              <a:rPr lang="en-US" dirty="0"/>
              <a:t>2013 Teams:</a:t>
            </a:r>
            <a:r>
              <a:rPr lang="en-US" baseline="0" dirty="0"/>
              <a:t> 2,546</a:t>
            </a:r>
          </a:p>
          <a:p>
            <a:r>
              <a:rPr lang="en-US" baseline="0" dirty="0"/>
              <a:t>17 countries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Instruments makes</a:t>
            </a:r>
            <a:r>
              <a:rPr lang="en-US" baseline="0" dirty="0"/>
              <a:t> a wide variety of hardware and software products for engineers and scientists.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840B7-35DC-4DA9-AF15-A6E9BB72646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Exploring Outer Space – </a:t>
            </a:r>
            <a:r>
              <a:rPr lang="en-US" dirty="0">
                <a:ea typeface="ＭＳ Ｐゴシック" charset="0"/>
                <a:cs typeface="ＭＳ Ｐゴシック" charset="0"/>
              </a:rPr>
              <a:t>but really, LabVIEW powers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SpaceX</a:t>
            </a:r>
            <a:r>
              <a:rPr lang="en-US" dirty="0">
                <a:ea typeface="ＭＳ Ｐゴシック" charset="0"/>
                <a:cs typeface="ＭＳ Ｐゴシック" charset="0"/>
              </a:rPr>
              <a:t> mission control. 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4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EC841DB-4ECF-F145-A42B-7EB18C1EBB17}" type="slidenum">
              <a:rPr lang="en-US" sz="120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96356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9695" y="448733"/>
            <a:ext cx="8228217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5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9695" y="448733"/>
            <a:ext cx="8228217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470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709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0550" y="921220"/>
            <a:ext cx="8053387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550" y="3634650"/>
            <a:ext cx="8053388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0489" y="6330950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55524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031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3935" y="142829"/>
            <a:ext cx="8223978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911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559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973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9695" y="448733"/>
            <a:ext cx="8228217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057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444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0550" y="921220"/>
            <a:ext cx="8053387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550" y="3634650"/>
            <a:ext cx="8053388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0489" y="6330950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94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0550" y="921220"/>
            <a:ext cx="8053387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550" y="3634650"/>
            <a:ext cx="8053388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54216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1873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3935" y="142829"/>
            <a:ext cx="8223978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911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965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4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9695" y="448733"/>
            <a:ext cx="8228217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2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915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3935" y="142829"/>
            <a:ext cx="8223978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911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18153"/>
            <a:ext cx="40386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05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07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9695" y="448733"/>
            <a:ext cx="8228217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47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858453-B057-45E6-B8D0-51544A16B6C9}" type="datetimeFigureOut">
              <a:rPr lang="en-US" smtClean="0"/>
              <a:pPr/>
              <a:t>10/17/2019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7BF1C0-F122-4824-8D3D-962998E12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858453-B057-45E6-B8D0-51544A16B6C9}" type="datetimeFigureOut">
              <a:rPr lang="en-US" smtClean="0"/>
              <a:pPr/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7BF1C0-F122-4824-8D3D-962998E12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910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1910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876800" y="6340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/>
                </a:solidFill>
                <a:latin typeface="Arial Narrow"/>
                <a:ea typeface="+mn-ea"/>
                <a:cs typeface="+mn-cs"/>
              </a:defRPr>
            </a:lvl1pPr>
          </a:lstStyle>
          <a:p>
            <a:pPr>
              <a:defRPr/>
            </a:pPr>
            <a:fld id="{BC4D4EEC-3842-7A4D-A403-83FAB2DA6C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3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935" y="142829"/>
            <a:ext cx="8170003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696" y="1121384"/>
            <a:ext cx="8174242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8881" y="5106120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9774" y="7159279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6460" y="2035307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0656" y="4070613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93907" y="6344218"/>
            <a:ext cx="356187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89" y="633095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90" r:id="rId7"/>
    <p:sldLayoutId id="2147483691" r:id="rId8"/>
    <p:sldLayoutId id="2147483692" r:id="rId9"/>
    <p:sldLayoutId id="2147483693" r:id="rId10"/>
    <p:sldLayoutId id="2147483666" r:id="rId11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935" y="142829"/>
            <a:ext cx="8170003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NI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696" y="1121384"/>
            <a:ext cx="8174242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8881" y="5106120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9774" y="7159279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46460" y="2035307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60656" y="4070613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3907" y="6344218"/>
            <a:ext cx="356187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350489" y="6330950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52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935" y="142829"/>
            <a:ext cx="8170003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696" y="1121384"/>
            <a:ext cx="8174242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8881" y="5106120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46460" y="2035307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60656" y="4070613"/>
            <a:ext cx="129780" cy="346136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1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SA6InzFAZE?feature=oembed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tiff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jpe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2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47" Type="http://schemas.openxmlformats.org/officeDocument/2006/relationships/image" Target="../media/image117.png"/><Relationship Id="rId50" Type="http://schemas.openxmlformats.org/officeDocument/2006/relationships/image" Target="../media/image120.png"/><Relationship Id="rId55" Type="http://schemas.openxmlformats.org/officeDocument/2006/relationships/image" Target="../media/image124.jpe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9" Type="http://schemas.openxmlformats.org/officeDocument/2006/relationships/image" Target="../media/image99.png"/><Relationship Id="rId11" Type="http://schemas.openxmlformats.org/officeDocument/2006/relationships/image" Target="../media/image82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3" Type="http://schemas.openxmlformats.org/officeDocument/2006/relationships/image" Target="../media/image122.png"/><Relationship Id="rId58" Type="http://schemas.openxmlformats.org/officeDocument/2006/relationships/image" Target="../media/image127.jpeg"/><Relationship Id="rId5" Type="http://schemas.openxmlformats.org/officeDocument/2006/relationships/image" Target="../media/image76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image" Target="../media/image118.png"/><Relationship Id="rId56" Type="http://schemas.openxmlformats.org/officeDocument/2006/relationships/image" Target="../media/image125.gif"/><Relationship Id="rId8" Type="http://schemas.openxmlformats.org/officeDocument/2006/relationships/image" Target="../media/image79.png"/><Relationship Id="rId51" Type="http://schemas.openxmlformats.org/officeDocument/2006/relationships/hyperlink" Target="http://upload.wikimedia.org/wikipedia/en/2/28/RoseSeal.png" TargetMode="External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0" Type="http://schemas.openxmlformats.org/officeDocument/2006/relationships/image" Target="../media/image91.png"/><Relationship Id="rId41" Type="http://schemas.openxmlformats.org/officeDocument/2006/relationships/image" Target="../media/image111.jpe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hyperlink" Target="http://www.mit.edu/site/aboutsite.html" TargetMode="External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9.png"/><Relationship Id="rId57" Type="http://schemas.openxmlformats.org/officeDocument/2006/relationships/image" Target="../media/image126.png"/><Relationship Id="rId10" Type="http://schemas.openxmlformats.org/officeDocument/2006/relationships/image" Target="../media/image81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52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18" Type="http://schemas.openxmlformats.org/officeDocument/2006/relationships/image" Target="../media/image146.jpeg"/><Relationship Id="rId26" Type="http://schemas.openxmlformats.org/officeDocument/2006/relationships/image" Target="../media/image154.jpeg"/><Relationship Id="rId3" Type="http://schemas.openxmlformats.org/officeDocument/2006/relationships/image" Target="../media/image132.png"/><Relationship Id="rId21" Type="http://schemas.openxmlformats.org/officeDocument/2006/relationships/image" Target="../media/image149.png"/><Relationship Id="rId7" Type="http://schemas.openxmlformats.org/officeDocument/2006/relationships/image" Target="../media/image135.jpeg"/><Relationship Id="rId12" Type="http://schemas.openxmlformats.org/officeDocument/2006/relationships/image" Target="../media/image140.png"/><Relationship Id="rId17" Type="http://schemas.openxmlformats.org/officeDocument/2006/relationships/image" Target="../media/image145.jpeg"/><Relationship Id="rId25" Type="http://schemas.openxmlformats.org/officeDocument/2006/relationships/image" Target="../media/image153.png"/><Relationship Id="rId2" Type="http://schemas.openxmlformats.org/officeDocument/2006/relationships/image" Target="../media/image131.png"/><Relationship Id="rId16" Type="http://schemas.openxmlformats.org/officeDocument/2006/relationships/image" Target="../media/image144.png"/><Relationship Id="rId20" Type="http://schemas.openxmlformats.org/officeDocument/2006/relationships/image" Target="../media/image14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jpeg"/><Relationship Id="rId5" Type="http://schemas.openxmlformats.org/officeDocument/2006/relationships/hyperlink" Target="http://www.jnj.com/index.jsp;jsessionid=K2XSBYFJC3HNCCQPCCFSZOYKB2IIQNSC" TargetMode="External"/><Relationship Id="rId15" Type="http://schemas.openxmlformats.org/officeDocument/2006/relationships/image" Target="../media/image143.png"/><Relationship Id="rId23" Type="http://schemas.openxmlformats.org/officeDocument/2006/relationships/image" Target="../media/image151.jpeg"/><Relationship Id="rId10" Type="http://schemas.openxmlformats.org/officeDocument/2006/relationships/image" Target="../media/image138.png"/><Relationship Id="rId19" Type="http://schemas.openxmlformats.org/officeDocument/2006/relationships/image" Target="../media/image147.jpeg"/><Relationship Id="rId4" Type="http://schemas.openxmlformats.org/officeDocument/2006/relationships/image" Target="../media/image133.jpe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image" Target="../media/image165.emf"/><Relationship Id="rId18" Type="http://schemas.openxmlformats.org/officeDocument/2006/relationships/image" Target="../media/image170.emf"/><Relationship Id="rId26" Type="http://schemas.openxmlformats.org/officeDocument/2006/relationships/image" Target="../media/image178.emf"/><Relationship Id="rId3" Type="http://schemas.openxmlformats.org/officeDocument/2006/relationships/image" Target="../media/image155.emf"/><Relationship Id="rId21" Type="http://schemas.openxmlformats.org/officeDocument/2006/relationships/image" Target="../media/image173.emf"/><Relationship Id="rId7" Type="http://schemas.openxmlformats.org/officeDocument/2006/relationships/image" Target="../media/image159.emf"/><Relationship Id="rId12" Type="http://schemas.openxmlformats.org/officeDocument/2006/relationships/image" Target="../media/image164.emf"/><Relationship Id="rId17" Type="http://schemas.openxmlformats.org/officeDocument/2006/relationships/image" Target="../media/image169.emf"/><Relationship Id="rId25" Type="http://schemas.openxmlformats.org/officeDocument/2006/relationships/image" Target="../media/image17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8.emf"/><Relationship Id="rId20" Type="http://schemas.openxmlformats.org/officeDocument/2006/relationships/image" Target="../media/image172.emf"/><Relationship Id="rId29" Type="http://schemas.openxmlformats.org/officeDocument/2006/relationships/image" Target="../media/image18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emf"/><Relationship Id="rId11" Type="http://schemas.openxmlformats.org/officeDocument/2006/relationships/image" Target="../media/image163.emf"/><Relationship Id="rId24" Type="http://schemas.openxmlformats.org/officeDocument/2006/relationships/image" Target="../media/image176.emf"/><Relationship Id="rId5" Type="http://schemas.openxmlformats.org/officeDocument/2006/relationships/image" Target="../media/image157.emf"/><Relationship Id="rId15" Type="http://schemas.openxmlformats.org/officeDocument/2006/relationships/image" Target="../media/image167.emf"/><Relationship Id="rId23" Type="http://schemas.openxmlformats.org/officeDocument/2006/relationships/image" Target="../media/image175.emf"/><Relationship Id="rId28" Type="http://schemas.openxmlformats.org/officeDocument/2006/relationships/image" Target="../media/image180.emf"/><Relationship Id="rId10" Type="http://schemas.openxmlformats.org/officeDocument/2006/relationships/image" Target="../media/image162.emf"/><Relationship Id="rId19" Type="http://schemas.openxmlformats.org/officeDocument/2006/relationships/image" Target="../media/image171.emf"/><Relationship Id="rId31" Type="http://schemas.openxmlformats.org/officeDocument/2006/relationships/image" Target="../media/image183.emf"/><Relationship Id="rId4" Type="http://schemas.openxmlformats.org/officeDocument/2006/relationships/image" Target="../media/image156.emf"/><Relationship Id="rId9" Type="http://schemas.openxmlformats.org/officeDocument/2006/relationships/image" Target="../media/image161.emf"/><Relationship Id="rId14" Type="http://schemas.openxmlformats.org/officeDocument/2006/relationships/image" Target="../media/image166.emf"/><Relationship Id="rId22" Type="http://schemas.openxmlformats.org/officeDocument/2006/relationships/image" Target="../media/image174.emf"/><Relationship Id="rId27" Type="http://schemas.openxmlformats.org/officeDocument/2006/relationships/image" Target="../media/image179.emf"/><Relationship Id="rId30" Type="http://schemas.openxmlformats.org/officeDocument/2006/relationships/image" Target="../media/image18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igR409sJly0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5867400"/>
            <a:ext cx="8839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5DAD7B0-D916-4A54-8D14-C7291138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63" y="1295400"/>
            <a:ext cx="5785168" cy="43434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67EEC2-2D72-49DF-88C0-E83BFF9E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71" y="4267200"/>
            <a:ext cx="4645152" cy="18873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C:\Users\husmith\Documents\Hunter Drive\Graphics\FIRST\FT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29582" y="0"/>
            <a:ext cx="5914418" cy="1120626"/>
          </a:xfrm>
          <a:prstGeom prst="rect">
            <a:avLst/>
          </a:prstGeom>
          <a:noFill/>
        </p:spPr>
      </p:pic>
      <p:pic>
        <p:nvPicPr>
          <p:cNvPr id="215042" name="Picture 2" descr="http://www.usfirst.org/sites/default/files/uploadedFiles/Robotics_Programs/FTC/FTC_Images/FTCbot3521ThreeQrt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71600" y="1524000"/>
            <a:ext cx="3098242" cy="2819400"/>
          </a:xfrm>
          <a:prstGeom prst="rect">
            <a:avLst/>
          </a:prstGeom>
          <a:noFill/>
        </p:spPr>
      </p:pic>
      <p:pic>
        <p:nvPicPr>
          <p:cNvPr id="215043" name="Picture 3" descr="C:\Users\husmith\Documents\Hunter Drive\Graphics\LVLM\LVLM NXT Line Follower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81000" y="4495800"/>
            <a:ext cx="4544291" cy="1828800"/>
          </a:xfrm>
          <a:prstGeom prst="rect">
            <a:avLst/>
          </a:prstGeom>
          <a:noFill/>
        </p:spPr>
      </p:pic>
      <p:pic>
        <p:nvPicPr>
          <p:cNvPr id="7" name="Picture 10" descr="C:\Users\husmith\Documents\Hunter Drive\Graphics\FIRST\FT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5914418" cy="1120626"/>
          </a:xfrm>
          <a:prstGeom prst="rect">
            <a:avLst/>
          </a:prstGeom>
          <a:noFill/>
        </p:spPr>
      </p:pic>
      <p:pic>
        <p:nvPicPr>
          <p:cNvPr id="9" name="Picture 2" descr="FIRST-FamilyProgramFlag-PP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"/>
          <a:stretch>
            <a:fillRect/>
          </a:stretch>
        </p:blipFill>
        <p:spPr>
          <a:xfrm>
            <a:off x="9601200" y="3018971"/>
            <a:ext cx="1868714" cy="23077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1295400"/>
            <a:ext cx="2133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Grades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 Size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Mentors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Students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Season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Countries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Robot 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Software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Budget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Field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72200" y="1311056"/>
            <a:ext cx="3657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7-12</a:t>
            </a:r>
          </a:p>
          <a:p>
            <a:r>
              <a:rPr lang="en-US" sz="2400" b="1" dirty="0"/>
              <a:t>12-18</a:t>
            </a:r>
          </a:p>
          <a:p>
            <a:r>
              <a:rPr lang="en-US" sz="2400" b="1" dirty="0"/>
              <a:t>2,779</a:t>
            </a:r>
          </a:p>
          <a:p>
            <a:r>
              <a:rPr lang="en-US" sz="2400" b="1" dirty="0"/>
              <a:t>~10</a:t>
            </a:r>
          </a:p>
          <a:p>
            <a:r>
              <a:rPr lang="en-US" sz="2400" b="1" dirty="0"/>
              <a:t>2-3 per team</a:t>
            </a:r>
          </a:p>
          <a:p>
            <a:r>
              <a:rPr lang="en-US" sz="2400" b="1" dirty="0"/>
              <a:t>27,000</a:t>
            </a:r>
          </a:p>
          <a:p>
            <a:r>
              <a:rPr lang="en-US" sz="2400" b="1" dirty="0"/>
              <a:t>Sept - April</a:t>
            </a:r>
          </a:p>
          <a:p>
            <a:r>
              <a:rPr lang="en-US" sz="2400" b="1" dirty="0"/>
              <a:t>18</a:t>
            </a:r>
          </a:p>
          <a:p>
            <a:endParaRPr lang="en-US" sz="2400" b="1" dirty="0"/>
          </a:p>
          <a:p>
            <a:r>
              <a:rPr lang="en-US" sz="2400" b="1" dirty="0"/>
              <a:t>NXT </a:t>
            </a:r>
            <a:r>
              <a:rPr lang="en-US" b="1" dirty="0"/>
              <a:t>+ TETRIX/MATRIX</a:t>
            </a:r>
          </a:p>
          <a:p>
            <a:r>
              <a:rPr lang="en-US" sz="2400" b="1" dirty="0"/>
              <a:t>LabVIEW / </a:t>
            </a:r>
            <a:r>
              <a:rPr lang="en-US" sz="2400" b="1" dirty="0" err="1"/>
              <a:t>RobotC</a:t>
            </a:r>
            <a:endParaRPr lang="en-US" sz="2400" b="1" dirty="0"/>
          </a:p>
          <a:p>
            <a:r>
              <a:rPr lang="en-US" sz="2400" b="1" dirty="0"/>
              <a:t>$1,200 - $4000</a:t>
            </a:r>
          </a:p>
          <a:p>
            <a:r>
              <a:rPr lang="en-US" sz="2400" b="1" dirty="0"/>
              <a:t>12’ x 12’ Field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98" y="986515"/>
            <a:ext cx="3965944" cy="2643962"/>
          </a:xfrm>
          <a:prstGeom prst="rect">
            <a:avLst/>
          </a:prstGeom>
        </p:spPr>
      </p:pic>
      <p:pic>
        <p:nvPicPr>
          <p:cNvPr id="15" name="Picture 2" descr="C:\Users\husmith\Documents\Hunter Drive\Graphics\LVLM\NXT Hardware\NXT Brick transparent background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 rot="19850965">
            <a:off x="-299333" y="2493067"/>
            <a:ext cx="1763712" cy="1106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xinchejian.com/wp-content/uploads/2011/04/FTC-Fly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013866"/>
            <a:ext cx="9144000" cy="5920334"/>
          </a:xfrm>
          <a:prstGeom prst="rect">
            <a:avLst/>
          </a:prstGeom>
          <a:noFill/>
        </p:spPr>
      </p:pic>
      <p:pic>
        <p:nvPicPr>
          <p:cNvPr id="4" name="Picture 10" descr="C:\Users\husmith\Documents\Hunter Drive\Graphics\FIRST\FT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29582" y="0"/>
            <a:ext cx="5914418" cy="1120626"/>
          </a:xfrm>
          <a:prstGeom prst="rect">
            <a:avLst/>
          </a:prstGeom>
          <a:noFill/>
        </p:spPr>
      </p:pic>
      <p:pic>
        <p:nvPicPr>
          <p:cNvPr id="5" name="Picture 10" descr="C:\Users\husmith\Documents\Hunter Drive\Graphics\FIRST\FT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5914418" cy="1120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husmith\Documents\Hunter Drive\Graphics\FIRST\roboRIO\03251403.t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440" y="1358900"/>
            <a:ext cx="1483160" cy="1460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Robotics Competition</a:t>
            </a:r>
          </a:p>
        </p:txBody>
      </p:sp>
      <p:pic>
        <p:nvPicPr>
          <p:cNvPr id="216068" name="Picture 4" descr="C:\Users\husmith\Documents\Hunter Drive\Graphics\FIRST\FRC ROb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8600" y="1295400"/>
            <a:ext cx="4511889" cy="3038475"/>
          </a:xfrm>
          <a:prstGeom prst="rect">
            <a:avLst/>
          </a:prstGeom>
          <a:noFill/>
        </p:spPr>
      </p:pic>
      <p:pic>
        <p:nvPicPr>
          <p:cNvPr id="216070" name="Picture 6" descr="C:\Users\husmith\Documents\Hunter Drive\Graphics\FIRST\FRC Software\Autonomous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8600" y="4419600"/>
            <a:ext cx="4303294" cy="2209800"/>
          </a:xfrm>
          <a:prstGeom prst="rect">
            <a:avLst/>
          </a:prstGeom>
          <a:noFill/>
        </p:spPr>
      </p:pic>
      <p:pic>
        <p:nvPicPr>
          <p:cNvPr id="12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905000" y="0"/>
            <a:ext cx="7239000" cy="1139003"/>
          </a:xfrm>
          <a:prstGeom prst="rect">
            <a:avLst/>
          </a:prstGeom>
          <a:noFill/>
        </p:spPr>
      </p:pic>
      <p:pic>
        <p:nvPicPr>
          <p:cNvPr id="216071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" y="0"/>
            <a:ext cx="7239000" cy="1139003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4114800" y="1295400"/>
            <a:ext cx="2133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Grades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 Size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Mentors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Students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Season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Countries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Robot 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Software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Budget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Field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72200" y="1311056"/>
            <a:ext cx="3657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9-12</a:t>
            </a:r>
          </a:p>
          <a:p>
            <a:r>
              <a:rPr lang="en-US" sz="2400" b="1" dirty="0"/>
              <a:t>14-18</a:t>
            </a:r>
          </a:p>
          <a:p>
            <a:r>
              <a:rPr lang="en-US" sz="2400" b="1" dirty="0"/>
              <a:t>2,546</a:t>
            </a:r>
          </a:p>
          <a:p>
            <a:r>
              <a:rPr lang="en-US" sz="2400" b="1" dirty="0"/>
              <a:t>10-25</a:t>
            </a:r>
          </a:p>
          <a:p>
            <a:r>
              <a:rPr lang="en-US" sz="2400" b="1" dirty="0"/>
              <a:t>2-10 per team</a:t>
            </a:r>
          </a:p>
          <a:p>
            <a:r>
              <a:rPr lang="en-US" sz="2400" b="1" dirty="0"/>
              <a:t>63,000</a:t>
            </a:r>
          </a:p>
          <a:p>
            <a:r>
              <a:rPr lang="en-US" sz="2400" b="1" dirty="0"/>
              <a:t>Jan - April</a:t>
            </a:r>
          </a:p>
          <a:p>
            <a:r>
              <a:rPr lang="en-US" sz="2400" b="1" dirty="0"/>
              <a:t>17</a:t>
            </a:r>
          </a:p>
          <a:p>
            <a:endParaRPr lang="en-US" sz="2400" b="1" dirty="0"/>
          </a:p>
          <a:p>
            <a:r>
              <a:rPr lang="en-US" sz="2400" b="1" dirty="0"/>
              <a:t>NI roboRIO</a:t>
            </a:r>
            <a:endParaRPr lang="en-US" b="1" dirty="0"/>
          </a:p>
          <a:p>
            <a:r>
              <a:rPr lang="en-US" sz="2400" b="1" dirty="0"/>
              <a:t>LabVIEW / C / Java</a:t>
            </a:r>
          </a:p>
          <a:p>
            <a:r>
              <a:rPr lang="en-US" sz="2400" b="1" dirty="0"/>
              <a:t>$5000-$7000</a:t>
            </a:r>
          </a:p>
          <a:p>
            <a:r>
              <a:rPr lang="en-US" sz="2400" b="1" dirty="0"/>
              <a:t>24’x 58’ Arena</a:t>
            </a: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Involved: Volunteer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6469743"/>
            <a:ext cx="2325914" cy="464457"/>
          </a:xfrm>
          <a:prstGeom prst="rect">
            <a:avLst/>
          </a:prstGeom>
          <a:solidFill>
            <a:srgbClr val="E6B1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8086" y="6469743"/>
            <a:ext cx="2325914" cy="457200"/>
          </a:xfrm>
          <a:prstGeom prst="rect">
            <a:avLst/>
          </a:prstGeom>
          <a:solidFill>
            <a:srgbClr val="0138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86000" y="6469743"/>
            <a:ext cx="2325914" cy="457200"/>
          </a:xfrm>
          <a:prstGeom prst="rect">
            <a:avLst/>
          </a:prstGeom>
          <a:solidFill>
            <a:srgbClr val="C4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0" y="6469743"/>
            <a:ext cx="2325914" cy="457200"/>
          </a:xfrm>
          <a:prstGeom prst="rect">
            <a:avLst/>
          </a:prstGeom>
          <a:solidFill>
            <a:srgbClr val="1A9D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267200" y="1219200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Hour / Week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Weeks / Year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Roles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4600" y="1234856"/>
            <a:ext cx="2819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2-10	</a:t>
            </a:r>
          </a:p>
          <a:p>
            <a:r>
              <a:rPr lang="en-US" sz="2400" b="1" dirty="0"/>
              <a:t>1-20</a:t>
            </a:r>
          </a:p>
          <a:p>
            <a:r>
              <a:rPr lang="en-US" sz="2400" b="1" dirty="0"/>
              <a:t>judge</a:t>
            </a:r>
          </a:p>
          <a:p>
            <a:r>
              <a:rPr lang="en-US" sz="2400" b="1" dirty="0"/>
              <a:t>referee</a:t>
            </a:r>
          </a:p>
          <a:p>
            <a:r>
              <a:rPr lang="en-US" sz="2400" b="1" dirty="0"/>
              <a:t>robot inspector</a:t>
            </a:r>
          </a:p>
          <a:p>
            <a:r>
              <a:rPr lang="en-US" sz="2400" b="1" dirty="0"/>
              <a:t>timer</a:t>
            </a:r>
          </a:p>
          <a:p>
            <a:r>
              <a:rPr lang="en-US" sz="2400" b="1" dirty="0"/>
              <a:t>score keeper</a:t>
            </a:r>
          </a:p>
          <a:p>
            <a:r>
              <a:rPr lang="en-US" sz="2400" b="1" dirty="0"/>
              <a:t>MC</a:t>
            </a:r>
          </a:p>
          <a:p>
            <a:r>
              <a:rPr lang="en-US" sz="2400" b="1" dirty="0"/>
              <a:t>check-in</a:t>
            </a:r>
          </a:p>
          <a:p>
            <a:r>
              <a:rPr lang="en-US" sz="2400" b="1" dirty="0"/>
              <a:t>snack coordinator</a:t>
            </a:r>
          </a:p>
          <a:p>
            <a:r>
              <a:rPr lang="en-US" sz="2400" b="1" dirty="0"/>
              <a:t>photographer</a:t>
            </a:r>
          </a:p>
          <a:p>
            <a:endParaRPr lang="en-US" sz="2400" b="1" dirty="0"/>
          </a:p>
        </p:txBody>
      </p:sp>
      <p:pic>
        <p:nvPicPr>
          <p:cNvPr id="28674" name="Picture 2" descr="http://www.ncfirstrobotics.org/files/8813/8558/0152/volunte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1676400"/>
            <a:ext cx="4267200" cy="3323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Involved: Coach / Mentor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6469743"/>
            <a:ext cx="2325914" cy="464457"/>
          </a:xfrm>
          <a:prstGeom prst="rect">
            <a:avLst/>
          </a:prstGeom>
          <a:solidFill>
            <a:srgbClr val="E6B1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8086" y="6469743"/>
            <a:ext cx="2325914" cy="457200"/>
          </a:xfrm>
          <a:prstGeom prst="rect">
            <a:avLst/>
          </a:prstGeom>
          <a:solidFill>
            <a:srgbClr val="0138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86000" y="6469743"/>
            <a:ext cx="2325914" cy="457200"/>
          </a:xfrm>
          <a:prstGeom prst="rect">
            <a:avLst/>
          </a:prstGeom>
          <a:solidFill>
            <a:srgbClr val="C4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0" y="6469743"/>
            <a:ext cx="2325914" cy="457200"/>
          </a:xfrm>
          <a:prstGeom prst="rect">
            <a:avLst/>
          </a:prstGeom>
          <a:solidFill>
            <a:srgbClr val="1A9D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" name="Picture 2" descr="http://farm4.static.flickr.com/3619/3350678788_a23b07f67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200" y="1676400"/>
            <a:ext cx="3860800" cy="347472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495800" y="1905000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Hour / Week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Weeks / Year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Skills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53200" y="1920656"/>
            <a:ext cx="2819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2-20</a:t>
            </a:r>
          </a:p>
          <a:p>
            <a:r>
              <a:rPr lang="en-US" sz="2400" b="1" dirty="0"/>
              <a:t>6-20</a:t>
            </a:r>
          </a:p>
          <a:p>
            <a:r>
              <a:rPr lang="en-US" sz="2400" b="1" dirty="0"/>
              <a:t>construction fabrication</a:t>
            </a:r>
          </a:p>
          <a:p>
            <a:r>
              <a:rPr lang="en-US" sz="2400" b="1" dirty="0"/>
              <a:t>programming</a:t>
            </a:r>
          </a:p>
          <a:p>
            <a:r>
              <a:rPr lang="en-US" sz="2400" b="1" dirty="0"/>
              <a:t>multimedia</a:t>
            </a:r>
          </a:p>
          <a:p>
            <a:r>
              <a:rPr lang="en-US" sz="2400" b="1" dirty="0"/>
              <a:t>CAD</a:t>
            </a:r>
          </a:p>
          <a:p>
            <a:r>
              <a:rPr lang="en-US" sz="2400" b="1" dirty="0"/>
              <a:t>leadership</a:t>
            </a:r>
          </a:p>
          <a:p>
            <a:r>
              <a:rPr lang="en-US" sz="2400" b="1" dirty="0"/>
              <a:t>logistics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frc 2016">
            <a:extLst>
              <a:ext uri="{FF2B5EF4-FFF2-40B4-BE49-F238E27FC236}">
                <a16:creationId xmlns:a16="http://schemas.microsoft.com/office/drawing/2014/main" id="{8A9B18D5-89A6-4129-9A1C-8140532C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2477"/>
            <a:ext cx="9144000" cy="61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0"/>
            <a:ext cx="7239000" cy="1139003"/>
          </a:xfrm>
          <a:prstGeom prst="rect">
            <a:avLst/>
          </a:prstGeom>
          <a:noFill/>
        </p:spPr>
      </p:pic>
      <p:pic>
        <p:nvPicPr>
          <p:cNvPr id="6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7239000" cy="113900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4BACE-F8F1-466C-9D5D-0A14E2737EE1}"/>
              </a:ext>
            </a:extLst>
          </p:cNvPr>
          <p:cNvSpPr txBox="1"/>
          <p:nvPr/>
        </p:nvSpPr>
        <p:spPr>
          <a:xfrm>
            <a:off x="5846626" y="184780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</a:p>
        </p:txBody>
      </p:sp>
      <p:pic>
        <p:nvPicPr>
          <p:cNvPr id="1028" name="Picture 4" descr="Image result for frc stronghold png">
            <a:extLst>
              <a:ext uri="{FF2B5EF4-FFF2-40B4-BE49-F238E27FC236}">
                <a16:creationId xmlns:a16="http://schemas.microsoft.com/office/drawing/2014/main" id="{5AB25C22-779A-46FB-82CC-64F3E154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91" y="54878"/>
            <a:ext cx="1928181" cy="9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04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905000" y="0"/>
            <a:ext cx="7239000" cy="1139003"/>
          </a:xfrm>
          <a:prstGeom prst="rect">
            <a:avLst/>
          </a:prstGeom>
          <a:noFill/>
        </p:spPr>
      </p:pic>
      <p:pic>
        <p:nvPicPr>
          <p:cNvPr id="6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" y="0"/>
            <a:ext cx="7239000" cy="113900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4BACE-F8F1-466C-9D5D-0A14E2737EE1}"/>
              </a:ext>
            </a:extLst>
          </p:cNvPr>
          <p:cNvSpPr txBox="1"/>
          <p:nvPr/>
        </p:nvSpPr>
        <p:spPr>
          <a:xfrm>
            <a:off x="5846626" y="184780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</a:rPr>
              <a:t>2017</a:t>
            </a:r>
          </a:p>
        </p:txBody>
      </p:sp>
      <p:pic>
        <p:nvPicPr>
          <p:cNvPr id="1032" name="Picture 8" descr="Image result for frc 2017 png logo">
            <a:extLst>
              <a:ext uri="{FF2B5EF4-FFF2-40B4-BE49-F238E27FC236}">
                <a16:creationId xmlns:a16="http://schemas.microsoft.com/office/drawing/2014/main" id="{C673C815-7B92-49EE-919C-5CC5AC68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99" y="12009"/>
            <a:ext cx="1231270" cy="10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01C2E83-78BD-4781-BD13-891BA623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139003"/>
            <a:ext cx="9874293" cy="571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rc 2018">
            <a:extLst>
              <a:ext uri="{FF2B5EF4-FFF2-40B4-BE49-F238E27FC236}">
                <a16:creationId xmlns:a16="http://schemas.microsoft.com/office/drawing/2014/main" id="{ED84FCB5-597D-45D4-BF20-199BD8E6A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763"/>
            <a:ext cx="9144000" cy="60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0"/>
            <a:ext cx="7239000" cy="1139003"/>
          </a:xfrm>
          <a:prstGeom prst="rect">
            <a:avLst/>
          </a:prstGeom>
          <a:noFill/>
        </p:spPr>
      </p:pic>
      <p:pic>
        <p:nvPicPr>
          <p:cNvPr id="6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7239000" cy="113900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4BACE-F8F1-466C-9D5D-0A14E2737EE1}"/>
              </a:ext>
            </a:extLst>
          </p:cNvPr>
          <p:cNvSpPr txBox="1"/>
          <p:nvPr/>
        </p:nvSpPr>
        <p:spPr>
          <a:xfrm>
            <a:off x="6203351" y="184780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  <p:pic>
        <p:nvPicPr>
          <p:cNvPr id="3076" name="Picture 4" descr="Image result for frc 2018 png logo">
            <a:extLst>
              <a:ext uri="{FF2B5EF4-FFF2-40B4-BE49-F238E27FC236}">
                <a16:creationId xmlns:a16="http://schemas.microsoft.com/office/drawing/2014/main" id="{30132D9A-37F7-4145-AD73-A12BBA79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86" y="142829"/>
            <a:ext cx="1217396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6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rc 2019">
            <a:extLst>
              <a:ext uri="{FF2B5EF4-FFF2-40B4-BE49-F238E27FC236}">
                <a16:creationId xmlns:a16="http://schemas.microsoft.com/office/drawing/2014/main" id="{B32326C6-B633-41FE-870B-39FF2F5E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83" y="81644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0"/>
            <a:ext cx="7239000" cy="1139003"/>
          </a:xfrm>
          <a:prstGeom prst="rect">
            <a:avLst/>
          </a:prstGeom>
          <a:noFill/>
        </p:spPr>
      </p:pic>
      <p:pic>
        <p:nvPicPr>
          <p:cNvPr id="6" name="Picture 7" descr="C:\Users\husmith\Documents\Hunter Drive\Graphics\FIRST\FRC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7239000" cy="113900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4BACE-F8F1-466C-9D5D-0A14E2737EE1}"/>
              </a:ext>
            </a:extLst>
          </p:cNvPr>
          <p:cNvSpPr txBox="1"/>
          <p:nvPr/>
        </p:nvSpPr>
        <p:spPr>
          <a:xfrm>
            <a:off x="6331549" y="184780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</a:rPr>
              <a:t>2019</a:t>
            </a:r>
          </a:p>
        </p:txBody>
      </p:sp>
      <p:pic>
        <p:nvPicPr>
          <p:cNvPr id="2050" name="Picture 2" descr="Image result for frc 2019">
            <a:extLst>
              <a:ext uri="{FF2B5EF4-FFF2-40B4-BE49-F238E27FC236}">
                <a16:creationId xmlns:a16="http://schemas.microsoft.com/office/drawing/2014/main" id="{AF1DB803-E684-4A46-B57A-B2D47AF1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53" y="102935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1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04;p16">
            <a:extLst>
              <a:ext uri="{FF2B5EF4-FFF2-40B4-BE49-F238E27FC236}">
                <a16:creationId xmlns:a16="http://schemas.microsoft.com/office/drawing/2014/main" id="{C67B8A7D-CD2B-47DA-859E-49C058F9A20F}"/>
              </a:ext>
            </a:extLst>
          </p:cNvPr>
          <p:cNvPicPr preferRelativeResize="0"/>
          <p:nvPr/>
        </p:nvPicPr>
        <p:blipFill rotWithShape="1">
          <a:blip r:embed="rId2"/>
          <a:srcRect t="8904" r="2" b="2"/>
          <a:stretch/>
        </p:blipFill>
        <p:spPr>
          <a:xfrm>
            <a:off x="469695" y="448733"/>
            <a:ext cx="8228217" cy="5621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02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IRST Robotics Competition is...">
            <a:hlinkClick r:id="" action="ppaction://media"/>
            <a:extLst>
              <a:ext uri="{FF2B5EF4-FFF2-40B4-BE49-F238E27FC236}">
                <a16:creationId xmlns:a16="http://schemas.microsoft.com/office/drawing/2014/main" id="{C8D33D64-491D-48F0-8495-12C95C18C0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3867" y="838200"/>
            <a:ext cx="9211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khengineering.github.io/RoboRio/Images/2015_CS_Layout.jpg">
            <a:extLst>
              <a:ext uri="{FF2B5EF4-FFF2-40B4-BE49-F238E27FC236}">
                <a16:creationId xmlns:a16="http://schemas.microsoft.com/office/drawing/2014/main" id="{46993F28-DC1E-4F75-9078-CEBDA27E1D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2" y="3367189"/>
            <a:ext cx="5048081" cy="331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E6E6F7A-4847-4BEF-AD70-46B94E04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3924300" cy="29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rc andymark gearbox">
            <a:extLst>
              <a:ext uri="{FF2B5EF4-FFF2-40B4-BE49-F238E27FC236}">
                <a16:creationId xmlns:a16="http://schemas.microsoft.com/office/drawing/2014/main" id="{2A634630-61EC-4280-9FEF-A2620035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-330200"/>
            <a:ext cx="2595563" cy="26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rc electronics">
            <a:extLst>
              <a:ext uri="{FF2B5EF4-FFF2-40B4-BE49-F238E27FC236}">
                <a16:creationId xmlns:a16="http://schemas.microsoft.com/office/drawing/2014/main" id="{835AEA9A-20CF-49C3-8914-D82FF2FE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13" y="4562473"/>
            <a:ext cx="3502198" cy="23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husmith\Documents\Hunter Drive\Graphics\FIRST\roboRIO\03251405.png">
            <a:extLst>
              <a:ext uri="{FF2B5EF4-FFF2-40B4-BE49-F238E27FC236}">
                <a16:creationId xmlns:a16="http://schemas.microsoft.com/office/drawing/2014/main" id="{0EFE679C-D517-476D-A243-9070FE94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65549" y="2114143"/>
            <a:ext cx="4616080" cy="3381919"/>
          </a:xfrm>
          <a:prstGeom prst="rect">
            <a:avLst/>
          </a:prstGeom>
          <a:noFill/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68D26E86-2F30-4BF4-B26F-6B4C275A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224" r="93134">
                        <a14:foregroundMark x1="6866" y1="20896" x2="6866" y2="20896"/>
                        <a14:foregroundMark x1="5224" y1="21343" x2="9403" y2="31343"/>
                        <a14:foregroundMark x1="12836" y1="77463" x2="27612" y2="77910"/>
                        <a14:foregroundMark x1="27612" y1="77910" x2="29403" y2="77761"/>
                        <a14:foregroundMark x1="59104" y1="82537" x2="73881" y2="81194"/>
                        <a14:foregroundMark x1="73881" y1="81194" x2="78507" y2="81493"/>
                        <a14:foregroundMark x1="69701" y1="53134" x2="89403" y2="53134"/>
                        <a14:foregroundMark x1="73134" y1="42388" x2="84328" y2="42388"/>
                        <a14:foregroundMark x1="84328" y1="42388" x2="92985" y2="42239"/>
                        <a14:foregroundMark x1="92985" y1="42239" x2="88507" y2="41642"/>
                        <a14:foregroundMark x1="70597" y1="67761" x2="77164" y2="64328"/>
                        <a14:foregroundMark x1="77164" y1="64328" x2="83284" y2="65075"/>
                        <a14:foregroundMark x1="73284" y1="24776" x2="87463" y2="20000"/>
                        <a14:foregroundMark x1="72239" y1="13134" x2="83881" y2="10896"/>
                        <a14:foregroundMark x1="73582" y1="15373" x2="73881" y2="22537"/>
                        <a14:foregroundMark x1="73881" y1="22537" x2="72090" y2="28657"/>
                        <a14:foregroundMark x1="70746" y1="23582" x2="72537" y2="26866"/>
                        <a14:foregroundMark x1="70149" y1="23731" x2="69851" y2="25224"/>
                        <a14:foregroundMark x1="69104" y1="21642" x2="69104" y2="27015"/>
                        <a14:foregroundMark x1="43134" y1="14627" x2="44328" y2="19254"/>
                        <a14:foregroundMark x1="47761" y1="12388" x2="54627" y2="13284"/>
                        <a14:foregroundMark x1="50299" y1="20597" x2="65373" y2="18209"/>
                        <a14:foregroundMark x1="65373" y1="18209" x2="59104" y2="14030"/>
                        <a14:foregroundMark x1="59104" y1="14030" x2="51045" y2="13284"/>
                        <a14:foregroundMark x1="51045" y1="13284" x2="55075" y2="20149"/>
                        <a14:foregroundMark x1="55075" y1="20149" x2="62537" y2="23731"/>
                        <a14:foregroundMark x1="62537" y1="23731" x2="64328" y2="16567"/>
                        <a14:foregroundMark x1="64328" y1="16567" x2="70299" y2="18209"/>
                        <a14:foregroundMark x1="65970" y1="24478" x2="41791" y2="24030"/>
                        <a14:foregroundMark x1="75970" y1="32836" x2="88507" y2="26567"/>
                        <a14:foregroundMark x1="88507" y1="26567" x2="84030" y2="32687"/>
                        <a14:foregroundMark x1="84030" y1="32687" x2="78060" y2="36418"/>
                        <a14:foregroundMark x1="78060" y1="36418" x2="83731" y2="32388"/>
                        <a14:foregroundMark x1="83731" y1="32388" x2="91493" y2="31045"/>
                        <a14:foregroundMark x1="91493" y1="31045" x2="84925" y2="37612"/>
                        <a14:foregroundMark x1="84925" y1="37612" x2="91791" y2="34776"/>
                        <a14:foregroundMark x1="91791" y1="34776" x2="83731" y2="34030"/>
                        <a14:foregroundMark x1="83731" y1="34030" x2="81045" y2="35224"/>
                        <a14:foregroundMark x1="87164" y1="37761" x2="93134" y2="33731"/>
                        <a14:foregroundMark x1="93134" y1="33731" x2="8985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-376065"/>
            <a:ext cx="5334000" cy="5334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9ED01D8-EE14-4E2C-B895-4FB16C7B2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06" y="1170264"/>
            <a:ext cx="4393849" cy="43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73935" y="142829"/>
            <a:ext cx="8170003" cy="964092"/>
          </a:xfrm>
        </p:spPr>
        <p:txBody>
          <a:bodyPr/>
          <a:lstStyle/>
          <a:p>
            <a:r>
              <a:rPr lang="en-US" dirty="0"/>
              <a:t>The LabVIEW Continuum</a:t>
            </a:r>
          </a:p>
        </p:txBody>
      </p:sp>
      <p:sp>
        <p:nvSpPr>
          <p:cNvPr id="79" name="Rectangle 78"/>
          <p:cNvSpPr/>
          <p:nvPr/>
        </p:nvSpPr>
        <p:spPr>
          <a:xfrm>
            <a:off x="0" y="838200"/>
            <a:ext cx="500743" cy="5715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flipH="1">
            <a:off x="8839200" y="457200"/>
            <a:ext cx="304800" cy="5715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422263" y="457200"/>
            <a:ext cx="12160262" cy="5867400"/>
            <a:chOff x="422263" y="457200"/>
            <a:chExt cx="12160262" cy="5867400"/>
          </a:xfrm>
        </p:grpSpPr>
        <p:sp>
          <p:nvSpPr>
            <p:cNvPr id="82" name="Rectangle 81"/>
            <p:cNvSpPr/>
            <p:nvPr/>
          </p:nvSpPr>
          <p:spPr>
            <a:xfrm>
              <a:off x="8394700" y="2495549"/>
              <a:ext cx="1987550" cy="2076452"/>
            </a:xfrm>
            <a:prstGeom prst="rect">
              <a:avLst/>
            </a:prstGeom>
            <a:solidFill>
              <a:srgbClr val="E9EE1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3" name="Picture 2" descr="C:\Users\husmith\Documents\Hunter Drive\Graphics\Hardware\110509_9227_1106_p.tif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0668000" y="457200"/>
              <a:ext cx="1462460" cy="1600200"/>
            </a:xfrm>
            <a:prstGeom prst="rect">
              <a:avLst/>
            </a:prstGeom>
            <a:noFill/>
          </p:spPr>
        </p:pic>
        <p:pic>
          <p:nvPicPr>
            <p:cNvPr id="84" name="Picture 2" descr="http://images.all-free-download.com/images/graphiclarge/graduation_cap_311279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8534400" y="1371600"/>
              <a:ext cx="1533525" cy="1086097"/>
            </a:xfrm>
            <a:prstGeom prst="rect">
              <a:avLst/>
            </a:prstGeom>
            <a:noFill/>
          </p:spPr>
        </p:pic>
        <p:sp>
          <p:nvSpPr>
            <p:cNvPr id="85" name="Rectangle 84"/>
            <p:cNvSpPr/>
            <p:nvPr/>
          </p:nvSpPr>
          <p:spPr>
            <a:xfrm>
              <a:off x="427462" y="4140381"/>
              <a:ext cx="2005084" cy="560696"/>
            </a:xfrm>
            <a:prstGeom prst="rect">
              <a:avLst/>
            </a:prstGeom>
            <a:solidFill>
              <a:srgbClr val="1A9D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4542" y="4543914"/>
              <a:ext cx="1978931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  </a:t>
              </a:r>
              <a:r>
                <a:rPr lang="en-US" dirty="0" err="1"/>
                <a:t>WeDo</a:t>
              </a:r>
              <a:endParaRPr lang="en-US" dirty="0"/>
            </a:p>
          </p:txBody>
        </p:sp>
        <p:pic>
          <p:nvPicPr>
            <p:cNvPr id="87" name="Picture 18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0353675" y="5143989"/>
              <a:ext cx="2228850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87"/>
            <p:cNvSpPr/>
            <p:nvPr/>
          </p:nvSpPr>
          <p:spPr>
            <a:xfrm>
              <a:off x="10364559" y="2029313"/>
              <a:ext cx="1984603" cy="2645229"/>
            </a:xfrm>
            <a:prstGeom prst="rect">
              <a:avLst/>
            </a:prstGeom>
            <a:solidFill>
              <a:srgbClr val="A365D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2423719" y="1981200"/>
              <a:ext cx="1919681" cy="1861645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2403022" y="3710477"/>
              <a:ext cx="2011907" cy="990600"/>
            </a:xfrm>
            <a:prstGeom prst="rect">
              <a:avLst/>
            </a:prstGeom>
            <a:solidFill>
              <a:srgbClr val="C41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386024" y="3283770"/>
              <a:ext cx="2016456" cy="1412544"/>
            </a:xfrm>
            <a:prstGeom prst="rect">
              <a:avLst/>
            </a:prstGeom>
            <a:solidFill>
              <a:srgbClr val="E6B12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402479" y="2853000"/>
              <a:ext cx="1997663" cy="1828800"/>
            </a:xfrm>
            <a:prstGeom prst="rect">
              <a:avLst/>
            </a:prstGeom>
            <a:solidFill>
              <a:srgbClr val="01387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48200" y="332471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Grade 7-12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667000" y="371738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Grade 4-8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91585" y="415421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K-3</a:t>
              </a:r>
            </a:p>
          </p:txBody>
        </p:sp>
        <p:pic>
          <p:nvPicPr>
            <p:cNvPr id="96" name="Picture 2" descr="C:\Users\husmith\Documents\Hunter Drive\Graphics\NXT-G\WeDo Code Snippit.png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92151" y="5234583"/>
              <a:ext cx="1143000" cy="1065648"/>
            </a:xfrm>
            <a:prstGeom prst="rect">
              <a:avLst/>
            </a:prstGeom>
            <a:noFill/>
          </p:spPr>
        </p:pic>
        <p:pic>
          <p:nvPicPr>
            <p:cNvPr id="97" name="Picture 2" descr="C:\Users\husmith\Desktop\Picture1.png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1765300" y="5029689"/>
              <a:ext cx="2616200" cy="1217612"/>
            </a:xfrm>
            <a:prstGeom prst="rect">
              <a:avLst/>
            </a:prstGeom>
            <a:noFill/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724400" y="1822238"/>
              <a:ext cx="1325585" cy="1310774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6553200" y="1447800"/>
              <a:ext cx="1599021" cy="1249675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8610600" y="2486514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Universities</a:t>
              </a:r>
            </a:p>
          </p:txBody>
        </p:sp>
        <p:pic>
          <p:nvPicPr>
            <p:cNvPr id="101" name="Picture 2" descr="http://www.ortop.org/images/JrFLLicon_RGB%20(1)_2011.jpg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679711" y="2782504"/>
              <a:ext cx="1453889" cy="1151810"/>
            </a:xfrm>
            <a:prstGeom prst="rect">
              <a:avLst/>
            </a:prstGeom>
            <a:noFill/>
          </p:spPr>
        </p:pic>
        <p:sp>
          <p:nvSpPr>
            <p:cNvPr id="102" name="TextBox 101"/>
            <p:cNvSpPr txBox="1"/>
            <p:nvPr/>
          </p:nvSpPr>
          <p:spPr>
            <a:xfrm>
              <a:off x="10591800" y="2029314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Career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05743" y="4543914"/>
              <a:ext cx="1978931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NXT-G, EV3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384675" y="4543914"/>
              <a:ext cx="2019300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   LVLM 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403974" y="4543914"/>
              <a:ext cx="5940425" cy="457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        LabVIEW			</a:t>
              </a:r>
            </a:p>
          </p:txBody>
        </p: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4381500" y="5159619"/>
              <a:ext cx="2019300" cy="1164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9"/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67675" y="5385924"/>
              <a:ext cx="2476500" cy="746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12"/>
            <p:cNvPicPr>
              <a:picLocks noChangeAspect="1" noChangeArrowheads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75" r="8298"/>
            <a:stretch>
              <a:fillRect/>
            </a:stretch>
          </p:blipFill>
          <p:spPr bwMode="auto">
            <a:xfrm>
              <a:off x="6315348" y="5322827"/>
              <a:ext cx="2057400" cy="617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1" descr="C:\Users\husmith\Documents\Hunter Drive\Graphics\EV3\EV3 Hardware\EV3 Bot Cutout.png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3399972" y="4177428"/>
              <a:ext cx="1063725" cy="791994"/>
            </a:xfrm>
            <a:prstGeom prst="rect">
              <a:avLst/>
            </a:prstGeom>
            <a:noFill/>
          </p:spPr>
        </p:pic>
        <p:pic>
          <p:nvPicPr>
            <p:cNvPr id="110" name="Picture 2" descr="C:\Users\husmith\Documents\Hunter Drive\Graphics\FIRST\FTC Bot Cut Out.png"/>
            <p:cNvPicPr>
              <a:picLocks noChangeAspect="1" noChangeArrowheads="1"/>
            </p:cNvPicPr>
            <p:nvPr/>
          </p:nvPicPr>
          <p:blipFill>
            <a:blip r:embed="rId15" cstate="screen"/>
            <a:srcRect/>
            <a:stretch>
              <a:fillRect/>
            </a:stretch>
          </p:blipFill>
          <p:spPr bwMode="auto">
            <a:xfrm>
              <a:off x="4848246" y="3676686"/>
              <a:ext cx="1171554" cy="1066800"/>
            </a:xfrm>
            <a:prstGeom prst="rect">
              <a:avLst/>
            </a:prstGeom>
            <a:noFill/>
          </p:spPr>
        </p:pic>
        <p:pic>
          <p:nvPicPr>
            <p:cNvPr id="111" name="Picture 4" descr="http://robotixgranada.files.wordpress.com/2013/11/lego-hungry-alligator.png"/>
            <p:cNvPicPr>
              <a:picLocks noChangeAspect="1" noChangeArrowheads="1"/>
            </p:cNvPicPr>
            <p:nvPr/>
          </p:nvPicPr>
          <p:blipFill>
            <a:blip r:embed="rId16" cstate="screen"/>
            <a:srcRect/>
            <a:stretch>
              <a:fillRect/>
            </a:stretch>
          </p:blipFill>
          <p:spPr bwMode="auto">
            <a:xfrm rot="21211647" flipH="1">
              <a:off x="1179831" y="4373370"/>
              <a:ext cx="1219200" cy="722376"/>
            </a:xfrm>
            <a:prstGeom prst="rect">
              <a:avLst/>
            </a:prstGeom>
            <a:noFill/>
          </p:spPr>
        </p:pic>
        <p:pic>
          <p:nvPicPr>
            <p:cNvPr id="112" name="Picture 4" descr="C:\Users\husmith\Documents\Hunter Drive\Graphics\Hardware\Charlie.png"/>
            <p:cNvPicPr>
              <a:picLocks noChangeAspect="1" noChangeArrowheads="1"/>
            </p:cNvPicPr>
            <p:nvPr/>
          </p:nvPicPr>
          <p:blipFill>
            <a:blip r:embed="rId17" cstate="screen"/>
            <a:srcRect/>
            <a:stretch>
              <a:fillRect/>
            </a:stretch>
          </p:blipFill>
          <p:spPr bwMode="auto">
            <a:xfrm>
              <a:off x="8686800" y="2812462"/>
              <a:ext cx="1295400" cy="2112452"/>
            </a:xfrm>
            <a:prstGeom prst="rect">
              <a:avLst/>
            </a:prstGeom>
            <a:noFill/>
          </p:spPr>
        </p:pic>
        <p:pic>
          <p:nvPicPr>
            <p:cNvPr id="113" name="Picture 5" descr="C:\Users\husmith\Documents\Hunter Drive\Graphics\Hardware\Vecna Bear CutOut.png"/>
            <p:cNvPicPr>
              <a:picLocks noChangeAspect="1" noChangeArrowheads="1"/>
            </p:cNvPicPr>
            <p:nvPr/>
          </p:nvPicPr>
          <p:blipFill>
            <a:blip r:embed="rId18" cstate="screen"/>
            <a:srcRect/>
            <a:stretch>
              <a:fillRect/>
            </a:stretch>
          </p:blipFill>
          <p:spPr bwMode="auto">
            <a:xfrm>
              <a:off x="10591800" y="2334114"/>
              <a:ext cx="1295400" cy="2619959"/>
            </a:xfrm>
            <a:prstGeom prst="rect">
              <a:avLst/>
            </a:prstGeom>
            <a:noFill/>
          </p:spPr>
        </p:pic>
        <p:sp>
          <p:nvSpPr>
            <p:cNvPr id="114" name="Right Arrow 113"/>
            <p:cNvSpPr/>
            <p:nvPr/>
          </p:nvSpPr>
          <p:spPr>
            <a:xfrm>
              <a:off x="8382000" y="4648200"/>
              <a:ext cx="349956" cy="260836"/>
            </a:xfrm>
            <a:prstGeom prst="rightArrow">
              <a:avLst/>
            </a:prstGeom>
            <a:solidFill>
              <a:srgbClr val="FFBB00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422263" y="2029314"/>
              <a:ext cx="11922137" cy="2542686"/>
            </a:xfrm>
            <a:custGeom>
              <a:avLst/>
              <a:gdLst>
                <a:gd name="connsiteX0" fmla="*/ 0 w 11451555"/>
                <a:gd name="connsiteY0" fmla="*/ 2392092 h 2635535"/>
                <a:gd name="connsiteX1" fmla="*/ 10584 w 11451555"/>
                <a:gd name="connsiteY1" fmla="*/ 1820531 h 2635535"/>
                <a:gd name="connsiteX2" fmla="*/ 2857597 w 11451555"/>
                <a:gd name="connsiteY2" fmla="*/ 1841699 h 2635535"/>
                <a:gd name="connsiteX3" fmla="*/ 2857597 w 11451555"/>
                <a:gd name="connsiteY3" fmla="*/ 1227800 h 2635535"/>
                <a:gd name="connsiteX4" fmla="*/ 5725777 w 11451555"/>
                <a:gd name="connsiteY4" fmla="*/ 1227800 h 2635535"/>
                <a:gd name="connsiteX5" fmla="*/ 5715194 w 11451555"/>
                <a:gd name="connsiteY5" fmla="*/ 677407 h 2635535"/>
                <a:gd name="connsiteX6" fmla="*/ 8636293 w 11451555"/>
                <a:gd name="connsiteY6" fmla="*/ 677407 h 2635535"/>
                <a:gd name="connsiteX7" fmla="*/ 8625709 w 11451555"/>
                <a:gd name="connsiteY7" fmla="*/ 0 h 2635535"/>
                <a:gd name="connsiteX8" fmla="*/ 11451555 w 11451555"/>
                <a:gd name="connsiteY8" fmla="*/ 21169 h 2635535"/>
                <a:gd name="connsiteX9" fmla="*/ 11440971 w 11451555"/>
                <a:gd name="connsiteY9" fmla="*/ 2635535 h 2635535"/>
                <a:gd name="connsiteX0" fmla="*/ 0 w 11451555"/>
                <a:gd name="connsiteY0" fmla="*/ 2392092 h 2635535"/>
                <a:gd name="connsiteX1" fmla="*/ 10584 w 11451555"/>
                <a:gd name="connsiteY1" fmla="*/ 1820531 h 2635535"/>
                <a:gd name="connsiteX2" fmla="*/ 2857597 w 11451555"/>
                <a:gd name="connsiteY2" fmla="*/ 1841699 h 2635535"/>
                <a:gd name="connsiteX3" fmla="*/ 2857597 w 11451555"/>
                <a:gd name="connsiteY3" fmla="*/ 1227800 h 2635535"/>
                <a:gd name="connsiteX4" fmla="*/ 5725777 w 11451555"/>
                <a:gd name="connsiteY4" fmla="*/ 1227800 h 2635535"/>
                <a:gd name="connsiteX5" fmla="*/ 5715194 w 11451555"/>
                <a:gd name="connsiteY5" fmla="*/ 624485 h 2635535"/>
                <a:gd name="connsiteX6" fmla="*/ 8636293 w 11451555"/>
                <a:gd name="connsiteY6" fmla="*/ 677407 h 2635535"/>
                <a:gd name="connsiteX7" fmla="*/ 8625709 w 11451555"/>
                <a:gd name="connsiteY7" fmla="*/ 0 h 2635535"/>
                <a:gd name="connsiteX8" fmla="*/ 11451555 w 11451555"/>
                <a:gd name="connsiteY8" fmla="*/ 21169 h 2635535"/>
                <a:gd name="connsiteX9" fmla="*/ 11440971 w 11451555"/>
                <a:gd name="connsiteY9" fmla="*/ 2635535 h 2635535"/>
                <a:gd name="connsiteX0" fmla="*/ 0 w 11451555"/>
                <a:gd name="connsiteY0" fmla="*/ 2392092 h 2635535"/>
                <a:gd name="connsiteX1" fmla="*/ 10584 w 11451555"/>
                <a:gd name="connsiteY1" fmla="*/ 1820531 h 2635535"/>
                <a:gd name="connsiteX2" fmla="*/ 2857597 w 11451555"/>
                <a:gd name="connsiteY2" fmla="*/ 1841699 h 2635535"/>
                <a:gd name="connsiteX3" fmla="*/ 2857597 w 11451555"/>
                <a:gd name="connsiteY3" fmla="*/ 1227800 h 2635535"/>
                <a:gd name="connsiteX4" fmla="*/ 5725777 w 11451555"/>
                <a:gd name="connsiteY4" fmla="*/ 1227800 h 2635535"/>
                <a:gd name="connsiteX5" fmla="*/ 5715194 w 11451555"/>
                <a:gd name="connsiteY5" fmla="*/ 624485 h 2635535"/>
                <a:gd name="connsiteX6" fmla="*/ 8615126 w 11451555"/>
                <a:gd name="connsiteY6" fmla="*/ 624485 h 2635535"/>
                <a:gd name="connsiteX7" fmla="*/ 8625709 w 11451555"/>
                <a:gd name="connsiteY7" fmla="*/ 0 h 2635535"/>
                <a:gd name="connsiteX8" fmla="*/ 11451555 w 11451555"/>
                <a:gd name="connsiteY8" fmla="*/ 21169 h 2635535"/>
                <a:gd name="connsiteX9" fmla="*/ 11440971 w 11451555"/>
                <a:gd name="connsiteY9" fmla="*/ 2635535 h 2635535"/>
                <a:gd name="connsiteX0" fmla="*/ 0 w 11451555"/>
                <a:gd name="connsiteY0" fmla="*/ 2623470 h 2635535"/>
                <a:gd name="connsiteX1" fmla="*/ 10584 w 11451555"/>
                <a:gd name="connsiteY1" fmla="*/ 1820531 h 2635535"/>
                <a:gd name="connsiteX2" fmla="*/ 2857597 w 11451555"/>
                <a:gd name="connsiteY2" fmla="*/ 1841699 h 2635535"/>
                <a:gd name="connsiteX3" fmla="*/ 2857597 w 11451555"/>
                <a:gd name="connsiteY3" fmla="*/ 1227800 h 2635535"/>
                <a:gd name="connsiteX4" fmla="*/ 5725777 w 11451555"/>
                <a:gd name="connsiteY4" fmla="*/ 1227800 h 2635535"/>
                <a:gd name="connsiteX5" fmla="*/ 5715194 w 11451555"/>
                <a:gd name="connsiteY5" fmla="*/ 624485 h 2635535"/>
                <a:gd name="connsiteX6" fmla="*/ 8615126 w 11451555"/>
                <a:gd name="connsiteY6" fmla="*/ 624485 h 2635535"/>
                <a:gd name="connsiteX7" fmla="*/ 8625709 w 11451555"/>
                <a:gd name="connsiteY7" fmla="*/ 0 h 2635535"/>
                <a:gd name="connsiteX8" fmla="*/ 11451555 w 11451555"/>
                <a:gd name="connsiteY8" fmla="*/ 21169 h 2635535"/>
                <a:gd name="connsiteX9" fmla="*/ 11440971 w 11451555"/>
                <a:gd name="connsiteY9" fmla="*/ 2635535 h 2635535"/>
                <a:gd name="connsiteX0" fmla="*/ 0 w 17204158"/>
                <a:gd name="connsiteY0" fmla="*/ 2623470 h 2623470"/>
                <a:gd name="connsiteX1" fmla="*/ 10584 w 17204158"/>
                <a:gd name="connsiteY1" fmla="*/ 1820531 h 2623470"/>
                <a:gd name="connsiteX2" fmla="*/ 2857597 w 17204158"/>
                <a:gd name="connsiteY2" fmla="*/ 1841699 h 2623470"/>
                <a:gd name="connsiteX3" fmla="*/ 2857597 w 17204158"/>
                <a:gd name="connsiteY3" fmla="*/ 1227800 h 2623470"/>
                <a:gd name="connsiteX4" fmla="*/ 5725777 w 17204158"/>
                <a:gd name="connsiteY4" fmla="*/ 1227800 h 2623470"/>
                <a:gd name="connsiteX5" fmla="*/ 5715194 w 17204158"/>
                <a:gd name="connsiteY5" fmla="*/ 624485 h 2623470"/>
                <a:gd name="connsiteX6" fmla="*/ 8615126 w 17204158"/>
                <a:gd name="connsiteY6" fmla="*/ 624485 h 2623470"/>
                <a:gd name="connsiteX7" fmla="*/ 8625709 w 17204158"/>
                <a:gd name="connsiteY7" fmla="*/ 0 h 2623470"/>
                <a:gd name="connsiteX8" fmla="*/ 11451555 w 17204158"/>
                <a:gd name="connsiteY8" fmla="*/ 21169 h 2623470"/>
                <a:gd name="connsiteX9" fmla="*/ 17204158 w 17204158"/>
                <a:gd name="connsiteY9" fmla="*/ 1325793 h 2623470"/>
                <a:gd name="connsiteX0" fmla="*/ 0 w 17204158"/>
                <a:gd name="connsiteY0" fmla="*/ 3246140 h 3246140"/>
                <a:gd name="connsiteX1" fmla="*/ 10584 w 17204158"/>
                <a:gd name="connsiteY1" fmla="*/ 2443201 h 3246140"/>
                <a:gd name="connsiteX2" fmla="*/ 2857597 w 17204158"/>
                <a:gd name="connsiteY2" fmla="*/ 2464369 h 3246140"/>
                <a:gd name="connsiteX3" fmla="*/ 2857597 w 17204158"/>
                <a:gd name="connsiteY3" fmla="*/ 1850470 h 3246140"/>
                <a:gd name="connsiteX4" fmla="*/ 5725777 w 17204158"/>
                <a:gd name="connsiteY4" fmla="*/ 1850470 h 3246140"/>
                <a:gd name="connsiteX5" fmla="*/ 5715194 w 17204158"/>
                <a:gd name="connsiteY5" fmla="*/ 1247155 h 3246140"/>
                <a:gd name="connsiteX6" fmla="*/ 8615126 w 17204158"/>
                <a:gd name="connsiteY6" fmla="*/ 1247155 h 3246140"/>
                <a:gd name="connsiteX7" fmla="*/ 8625709 w 17204158"/>
                <a:gd name="connsiteY7" fmla="*/ 622670 h 3246140"/>
                <a:gd name="connsiteX8" fmla="*/ 11451555 w 17204158"/>
                <a:gd name="connsiteY8" fmla="*/ 643839 h 3246140"/>
                <a:gd name="connsiteX9" fmla="*/ 11487386 w 17204158"/>
                <a:gd name="connsiteY9" fmla="*/ 0 h 3246140"/>
                <a:gd name="connsiteX10" fmla="*/ 17204158 w 17204158"/>
                <a:gd name="connsiteY10" fmla="*/ 1948463 h 3246140"/>
                <a:gd name="connsiteX0" fmla="*/ 0 w 17204158"/>
                <a:gd name="connsiteY0" fmla="*/ 3246140 h 3246140"/>
                <a:gd name="connsiteX1" fmla="*/ 10584 w 17204158"/>
                <a:gd name="connsiteY1" fmla="*/ 2443201 h 3246140"/>
                <a:gd name="connsiteX2" fmla="*/ 2857597 w 17204158"/>
                <a:gd name="connsiteY2" fmla="*/ 2464369 h 3246140"/>
                <a:gd name="connsiteX3" fmla="*/ 2857597 w 17204158"/>
                <a:gd name="connsiteY3" fmla="*/ 1850470 h 3246140"/>
                <a:gd name="connsiteX4" fmla="*/ 5725777 w 17204158"/>
                <a:gd name="connsiteY4" fmla="*/ 1850470 h 3246140"/>
                <a:gd name="connsiteX5" fmla="*/ 5715194 w 17204158"/>
                <a:gd name="connsiteY5" fmla="*/ 1247155 h 3246140"/>
                <a:gd name="connsiteX6" fmla="*/ 8615126 w 17204158"/>
                <a:gd name="connsiteY6" fmla="*/ 1247155 h 3246140"/>
                <a:gd name="connsiteX7" fmla="*/ 8625709 w 17204158"/>
                <a:gd name="connsiteY7" fmla="*/ 622670 h 3246140"/>
                <a:gd name="connsiteX8" fmla="*/ 11451555 w 17204158"/>
                <a:gd name="connsiteY8" fmla="*/ 643839 h 3246140"/>
                <a:gd name="connsiteX9" fmla="*/ 11487386 w 17204158"/>
                <a:gd name="connsiteY9" fmla="*/ 0 h 3246140"/>
                <a:gd name="connsiteX10" fmla="*/ 14455710 w 17204158"/>
                <a:gd name="connsiteY10" fmla="*/ 108248 h 3246140"/>
                <a:gd name="connsiteX11" fmla="*/ 17204158 w 17204158"/>
                <a:gd name="connsiteY11" fmla="*/ 1948463 h 324614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451555 w 17204158"/>
                <a:gd name="connsiteY8" fmla="*/ 1185079 h 3787380"/>
                <a:gd name="connsiteX9" fmla="*/ 11487386 w 17204158"/>
                <a:gd name="connsiteY9" fmla="*/ 541240 h 3787380"/>
                <a:gd name="connsiteX10" fmla="*/ 14455710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451555 w 17204158"/>
                <a:gd name="connsiteY8" fmla="*/ 1185079 h 3787380"/>
                <a:gd name="connsiteX9" fmla="*/ 11487386 w 17204158"/>
                <a:gd name="connsiteY9" fmla="*/ 541240 h 3787380"/>
                <a:gd name="connsiteX10" fmla="*/ 14455710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451555 w 17204158"/>
                <a:gd name="connsiteY8" fmla="*/ 1185079 h 3787380"/>
                <a:gd name="connsiteX9" fmla="*/ 11487386 w 17204158"/>
                <a:gd name="connsiteY9" fmla="*/ 541240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451555 w 17204158"/>
                <a:gd name="connsiteY8" fmla="*/ 1185079 h 3787380"/>
                <a:gd name="connsiteX9" fmla="*/ 11487386 w 17204158"/>
                <a:gd name="connsiteY9" fmla="*/ 649488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506524 w 17204158"/>
                <a:gd name="connsiteY8" fmla="*/ 1198610 h 3787380"/>
                <a:gd name="connsiteX9" fmla="*/ 11487386 w 17204158"/>
                <a:gd name="connsiteY9" fmla="*/ 649488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506524 w 17204158"/>
                <a:gd name="connsiteY8" fmla="*/ 1198610 h 3787380"/>
                <a:gd name="connsiteX9" fmla="*/ 11501128 w 17204158"/>
                <a:gd name="connsiteY9" fmla="*/ 663019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2489703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506524 w 17204158"/>
                <a:gd name="connsiteY8" fmla="*/ 1198610 h 3787380"/>
                <a:gd name="connsiteX9" fmla="*/ 11501128 w 17204158"/>
                <a:gd name="connsiteY9" fmla="*/ 663019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3355687 h 3787380"/>
                <a:gd name="connsiteX0" fmla="*/ 0 w 17204158"/>
                <a:gd name="connsiteY0" fmla="*/ 3787380 h 3787380"/>
                <a:gd name="connsiteX1" fmla="*/ 10584 w 17204158"/>
                <a:gd name="connsiteY1" fmla="*/ 2984441 h 3787380"/>
                <a:gd name="connsiteX2" fmla="*/ 2857597 w 17204158"/>
                <a:gd name="connsiteY2" fmla="*/ 3005609 h 3787380"/>
                <a:gd name="connsiteX3" fmla="*/ 2857597 w 17204158"/>
                <a:gd name="connsiteY3" fmla="*/ 2391710 h 3787380"/>
                <a:gd name="connsiteX4" fmla="*/ 5725777 w 17204158"/>
                <a:gd name="connsiteY4" fmla="*/ 2391710 h 3787380"/>
                <a:gd name="connsiteX5" fmla="*/ 5715194 w 17204158"/>
                <a:gd name="connsiteY5" fmla="*/ 1788395 h 3787380"/>
                <a:gd name="connsiteX6" fmla="*/ 8615126 w 17204158"/>
                <a:gd name="connsiteY6" fmla="*/ 1788395 h 3787380"/>
                <a:gd name="connsiteX7" fmla="*/ 8625709 w 17204158"/>
                <a:gd name="connsiteY7" fmla="*/ 1163910 h 3787380"/>
                <a:gd name="connsiteX8" fmla="*/ 11506524 w 17204158"/>
                <a:gd name="connsiteY8" fmla="*/ 1198610 h 3787380"/>
                <a:gd name="connsiteX9" fmla="*/ 11501128 w 17204158"/>
                <a:gd name="connsiteY9" fmla="*/ 663019 h 3787380"/>
                <a:gd name="connsiteX10" fmla="*/ 14345772 w 17204158"/>
                <a:gd name="connsiteY10" fmla="*/ 649488 h 3787380"/>
                <a:gd name="connsiteX11" fmla="*/ 14345772 w 17204158"/>
                <a:gd name="connsiteY11" fmla="*/ 0 h 3787380"/>
                <a:gd name="connsiteX12" fmla="*/ 17204158 w 17204158"/>
                <a:gd name="connsiteY12" fmla="*/ 0 h 3787380"/>
                <a:gd name="connsiteX13" fmla="*/ 17204158 w 17204158"/>
                <a:gd name="connsiteY13" fmla="*/ 3612081 h 3787380"/>
                <a:gd name="connsiteX0" fmla="*/ 40950 w 17193574"/>
                <a:gd name="connsiteY0" fmla="*/ 3530291 h 3612081"/>
                <a:gd name="connsiteX1" fmla="*/ 0 w 17193574"/>
                <a:gd name="connsiteY1" fmla="*/ 2984441 h 3612081"/>
                <a:gd name="connsiteX2" fmla="*/ 2847013 w 17193574"/>
                <a:gd name="connsiteY2" fmla="*/ 3005609 h 3612081"/>
                <a:gd name="connsiteX3" fmla="*/ 2847013 w 17193574"/>
                <a:gd name="connsiteY3" fmla="*/ 2391710 h 3612081"/>
                <a:gd name="connsiteX4" fmla="*/ 5715193 w 17193574"/>
                <a:gd name="connsiteY4" fmla="*/ 2391710 h 3612081"/>
                <a:gd name="connsiteX5" fmla="*/ 5704610 w 17193574"/>
                <a:gd name="connsiteY5" fmla="*/ 1788395 h 3612081"/>
                <a:gd name="connsiteX6" fmla="*/ 8604542 w 17193574"/>
                <a:gd name="connsiteY6" fmla="*/ 1788395 h 3612081"/>
                <a:gd name="connsiteX7" fmla="*/ 8615125 w 17193574"/>
                <a:gd name="connsiteY7" fmla="*/ 1163910 h 3612081"/>
                <a:gd name="connsiteX8" fmla="*/ 11495940 w 17193574"/>
                <a:gd name="connsiteY8" fmla="*/ 1198610 h 3612081"/>
                <a:gd name="connsiteX9" fmla="*/ 11490544 w 17193574"/>
                <a:gd name="connsiteY9" fmla="*/ 663019 h 3612081"/>
                <a:gd name="connsiteX10" fmla="*/ 14335188 w 17193574"/>
                <a:gd name="connsiteY10" fmla="*/ 649488 h 3612081"/>
                <a:gd name="connsiteX11" fmla="*/ 14335188 w 17193574"/>
                <a:gd name="connsiteY11" fmla="*/ 0 h 3612081"/>
                <a:gd name="connsiteX12" fmla="*/ 17193574 w 17193574"/>
                <a:gd name="connsiteY12" fmla="*/ 0 h 3612081"/>
                <a:gd name="connsiteX13" fmla="*/ 17193574 w 17193574"/>
                <a:gd name="connsiteY13" fmla="*/ 3612081 h 3612081"/>
                <a:gd name="connsiteX0" fmla="*/ 0 w 17200721"/>
                <a:gd name="connsiteY0" fmla="*/ 3577650 h 3612081"/>
                <a:gd name="connsiteX1" fmla="*/ 7147 w 17200721"/>
                <a:gd name="connsiteY1" fmla="*/ 2984441 h 3612081"/>
                <a:gd name="connsiteX2" fmla="*/ 2854160 w 17200721"/>
                <a:gd name="connsiteY2" fmla="*/ 3005609 h 3612081"/>
                <a:gd name="connsiteX3" fmla="*/ 2854160 w 17200721"/>
                <a:gd name="connsiteY3" fmla="*/ 2391710 h 3612081"/>
                <a:gd name="connsiteX4" fmla="*/ 5722340 w 17200721"/>
                <a:gd name="connsiteY4" fmla="*/ 2391710 h 3612081"/>
                <a:gd name="connsiteX5" fmla="*/ 5711757 w 17200721"/>
                <a:gd name="connsiteY5" fmla="*/ 1788395 h 3612081"/>
                <a:gd name="connsiteX6" fmla="*/ 8611689 w 17200721"/>
                <a:gd name="connsiteY6" fmla="*/ 1788395 h 3612081"/>
                <a:gd name="connsiteX7" fmla="*/ 8622272 w 17200721"/>
                <a:gd name="connsiteY7" fmla="*/ 1163910 h 3612081"/>
                <a:gd name="connsiteX8" fmla="*/ 11503087 w 17200721"/>
                <a:gd name="connsiteY8" fmla="*/ 1198610 h 3612081"/>
                <a:gd name="connsiteX9" fmla="*/ 11497691 w 17200721"/>
                <a:gd name="connsiteY9" fmla="*/ 663019 h 3612081"/>
                <a:gd name="connsiteX10" fmla="*/ 14342335 w 17200721"/>
                <a:gd name="connsiteY10" fmla="*/ 649488 h 3612081"/>
                <a:gd name="connsiteX11" fmla="*/ 14342335 w 17200721"/>
                <a:gd name="connsiteY11" fmla="*/ 0 h 3612081"/>
                <a:gd name="connsiteX12" fmla="*/ 17200721 w 17200721"/>
                <a:gd name="connsiteY12" fmla="*/ 0 h 3612081"/>
                <a:gd name="connsiteX13" fmla="*/ 17200721 w 17200721"/>
                <a:gd name="connsiteY13" fmla="*/ 3612081 h 3612081"/>
                <a:gd name="connsiteX0" fmla="*/ 0 w 17200721"/>
                <a:gd name="connsiteY0" fmla="*/ 3577650 h 3612081"/>
                <a:gd name="connsiteX1" fmla="*/ 7147 w 17200721"/>
                <a:gd name="connsiteY1" fmla="*/ 2984441 h 3612081"/>
                <a:gd name="connsiteX2" fmla="*/ 2854160 w 17200721"/>
                <a:gd name="connsiteY2" fmla="*/ 3005609 h 3612081"/>
                <a:gd name="connsiteX3" fmla="*/ 2854160 w 17200721"/>
                <a:gd name="connsiteY3" fmla="*/ 2391710 h 3612081"/>
                <a:gd name="connsiteX4" fmla="*/ 5722340 w 17200721"/>
                <a:gd name="connsiteY4" fmla="*/ 2391710 h 3612081"/>
                <a:gd name="connsiteX5" fmla="*/ 5711757 w 17200721"/>
                <a:gd name="connsiteY5" fmla="*/ 1788395 h 3612081"/>
                <a:gd name="connsiteX6" fmla="*/ 8611689 w 17200721"/>
                <a:gd name="connsiteY6" fmla="*/ 1788395 h 3612081"/>
                <a:gd name="connsiteX7" fmla="*/ 8622272 w 17200721"/>
                <a:gd name="connsiteY7" fmla="*/ 1163910 h 3612081"/>
                <a:gd name="connsiteX8" fmla="*/ 11516830 w 17200721"/>
                <a:gd name="connsiteY8" fmla="*/ 1171548 h 3612081"/>
                <a:gd name="connsiteX9" fmla="*/ 11497691 w 17200721"/>
                <a:gd name="connsiteY9" fmla="*/ 663019 h 3612081"/>
                <a:gd name="connsiteX10" fmla="*/ 14342335 w 17200721"/>
                <a:gd name="connsiteY10" fmla="*/ 649488 h 3612081"/>
                <a:gd name="connsiteX11" fmla="*/ 14342335 w 17200721"/>
                <a:gd name="connsiteY11" fmla="*/ 0 h 3612081"/>
                <a:gd name="connsiteX12" fmla="*/ 17200721 w 17200721"/>
                <a:gd name="connsiteY12" fmla="*/ 0 h 3612081"/>
                <a:gd name="connsiteX13" fmla="*/ 17200721 w 17200721"/>
                <a:gd name="connsiteY13" fmla="*/ 3612081 h 3612081"/>
                <a:gd name="connsiteX0" fmla="*/ 0 w 17200721"/>
                <a:gd name="connsiteY0" fmla="*/ 3577650 h 3612081"/>
                <a:gd name="connsiteX1" fmla="*/ 7147 w 17200721"/>
                <a:gd name="connsiteY1" fmla="*/ 2984441 h 3612081"/>
                <a:gd name="connsiteX2" fmla="*/ 2854160 w 17200721"/>
                <a:gd name="connsiteY2" fmla="*/ 3005609 h 3612081"/>
                <a:gd name="connsiteX3" fmla="*/ 2854160 w 17200721"/>
                <a:gd name="connsiteY3" fmla="*/ 2391710 h 3612081"/>
                <a:gd name="connsiteX4" fmla="*/ 5722340 w 17200721"/>
                <a:gd name="connsiteY4" fmla="*/ 2391710 h 3612081"/>
                <a:gd name="connsiteX5" fmla="*/ 5711757 w 17200721"/>
                <a:gd name="connsiteY5" fmla="*/ 1788395 h 3612081"/>
                <a:gd name="connsiteX6" fmla="*/ 8611689 w 17200721"/>
                <a:gd name="connsiteY6" fmla="*/ 1788395 h 3612081"/>
                <a:gd name="connsiteX7" fmla="*/ 8622272 w 17200721"/>
                <a:gd name="connsiteY7" fmla="*/ 1163910 h 3612081"/>
                <a:gd name="connsiteX8" fmla="*/ 11503087 w 17200721"/>
                <a:gd name="connsiteY8" fmla="*/ 1178313 h 3612081"/>
                <a:gd name="connsiteX9" fmla="*/ 11497691 w 17200721"/>
                <a:gd name="connsiteY9" fmla="*/ 663019 h 3612081"/>
                <a:gd name="connsiteX10" fmla="*/ 14342335 w 17200721"/>
                <a:gd name="connsiteY10" fmla="*/ 649488 h 3612081"/>
                <a:gd name="connsiteX11" fmla="*/ 14342335 w 17200721"/>
                <a:gd name="connsiteY11" fmla="*/ 0 h 3612081"/>
                <a:gd name="connsiteX12" fmla="*/ 17200721 w 17200721"/>
                <a:gd name="connsiteY12" fmla="*/ 0 h 3612081"/>
                <a:gd name="connsiteX13" fmla="*/ 17200721 w 17200721"/>
                <a:gd name="connsiteY13" fmla="*/ 3612081 h 3612081"/>
                <a:gd name="connsiteX0" fmla="*/ 0 w 17200721"/>
                <a:gd name="connsiteY0" fmla="*/ 3577650 h 3612081"/>
                <a:gd name="connsiteX1" fmla="*/ 7147 w 17200721"/>
                <a:gd name="connsiteY1" fmla="*/ 2984441 h 3612081"/>
                <a:gd name="connsiteX2" fmla="*/ 2854160 w 17200721"/>
                <a:gd name="connsiteY2" fmla="*/ 3005609 h 3612081"/>
                <a:gd name="connsiteX3" fmla="*/ 2854160 w 17200721"/>
                <a:gd name="connsiteY3" fmla="*/ 2391710 h 3612081"/>
                <a:gd name="connsiteX4" fmla="*/ 5722340 w 17200721"/>
                <a:gd name="connsiteY4" fmla="*/ 2391710 h 3612081"/>
                <a:gd name="connsiteX5" fmla="*/ 5711757 w 17200721"/>
                <a:gd name="connsiteY5" fmla="*/ 1788395 h 3612081"/>
                <a:gd name="connsiteX6" fmla="*/ 8620851 w 17200721"/>
                <a:gd name="connsiteY6" fmla="*/ 1788396 h 3612081"/>
                <a:gd name="connsiteX7" fmla="*/ 8622272 w 17200721"/>
                <a:gd name="connsiteY7" fmla="*/ 1163910 h 3612081"/>
                <a:gd name="connsiteX8" fmla="*/ 11503087 w 17200721"/>
                <a:gd name="connsiteY8" fmla="*/ 1178313 h 3612081"/>
                <a:gd name="connsiteX9" fmla="*/ 11497691 w 17200721"/>
                <a:gd name="connsiteY9" fmla="*/ 663019 h 3612081"/>
                <a:gd name="connsiteX10" fmla="*/ 14342335 w 17200721"/>
                <a:gd name="connsiteY10" fmla="*/ 649488 h 3612081"/>
                <a:gd name="connsiteX11" fmla="*/ 14342335 w 17200721"/>
                <a:gd name="connsiteY11" fmla="*/ 0 h 3612081"/>
                <a:gd name="connsiteX12" fmla="*/ 17200721 w 17200721"/>
                <a:gd name="connsiteY12" fmla="*/ 0 h 3612081"/>
                <a:gd name="connsiteX13" fmla="*/ 17200721 w 17200721"/>
                <a:gd name="connsiteY13" fmla="*/ 3612081 h 3612081"/>
                <a:gd name="connsiteX0" fmla="*/ 0 w 17200721"/>
                <a:gd name="connsiteY0" fmla="*/ 3577650 h 3612081"/>
                <a:gd name="connsiteX1" fmla="*/ 7147 w 17200721"/>
                <a:gd name="connsiteY1" fmla="*/ 2984441 h 3612081"/>
                <a:gd name="connsiteX2" fmla="*/ 2854160 w 17200721"/>
                <a:gd name="connsiteY2" fmla="*/ 3005609 h 3612081"/>
                <a:gd name="connsiteX3" fmla="*/ 2854160 w 17200721"/>
                <a:gd name="connsiteY3" fmla="*/ 2391710 h 3612081"/>
                <a:gd name="connsiteX4" fmla="*/ 5722340 w 17200721"/>
                <a:gd name="connsiteY4" fmla="*/ 2391710 h 3612081"/>
                <a:gd name="connsiteX5" fmla="*/ 5711757 w 17200721"/>
                <a:gd name="connsiteY5" fmla="*/ 1788395 h 3612081"/>
                <a:gd name="connsiteX6" fmla="*/ 8620851 w 17200721"/>
                <a:gd name="connsiteY6" fmla="*/ 1788396 h 3612081"/>
                <a:gd name="connsiteX7" fmla="*/ 8622272 w 17200721"/>
                <a:gd name="connsiteY7" fmla="*/ 1163910 h 3612081"/>
                <a:gd name="connsiteX8" fmla="*/ 11503087 w 17200721"/>
                <a:gd name="connsiteY8" fmla="*/ 1178313 h 3612081"/>
                <a:gd name="connsiteX9" fmla="*/ 11497691 w 17200721"/>
                <a:gd name="connsiteY9" fmla="*/ 663019 h 3612081"/>
                <a:gd name="connsiteX10" fmla="*/ 14346916 w 17200721"/>
                <a:gd name="connsiteY10" fmla="*/ 658508 h 3612081"/>
                <a:gd name="connsiteX11" fmla="*/ 14342335 w 17200721"/>
                <a:gd name="connsiteY11" fmla="*/ 0 h 3612081"/>
                <a:gd name="connsiteX12" fmla="*/ 17200721 w 17200721"/>
                <a:gd name="connsiteY12" fmla="*/ 0 h 3612081"/>
                <a:gd name="connsiteX13" fmla="*/ 17200721 w 17200721"/>
                <a:gd name="connsiteY13" fmla="*/ 3612081 h 361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00721" h="3612081">
                  <a:moveTo>
                    <a:pt x="0" y="3577650"/>
                  </a:moveTo>
                  <a:cubicBezTo>
                    <a:pt x="2382" y="3379914"/>
                    <a:pt x="4765" y="3182177"/>
                    <a:pt x="7147" y="2984441"/>
                  </a:cubicBezTo>
                  <a:lnTo>
                    <a:pt x="2854160" y="3005609"/>
                  </a:lnTo>
                  <a:lnTo>
                    <a:pt x="2854160" y="2391710"/>
                  </a:lnTo>
                  <a:lnTo>
                    <a:pt x="5722340" y="2391710"/>
                  </a:lnTo>
                  <a:lnTo>
                    <a:pt x="5711757" y="1788395"/>
                  </a:lnTo>
                  <a:lnTo>
                    <a:pt x="8620851" y="1788396"/>
                  </a:lnTo>
                  <a:cubicBezTo>
                    <a:pt x="8621325" y="1580234"/>
                    <a:pt x="8621798" y="1372072"/>
                    <a:pt x="8622272" y="1163910"/>
                  </a:cubicBezTo>
                  <a:lnTo>
                    <a:pt x="11503087" y="1178313"/>
                  </a:lnTo>
                  <a:cubicBezTo>
                    <a:pt x="11501288" y="999783"/>
                    <a:pt x="11499490" y="841549"/>
                    <a:pt x="11497691" y="663019"/>
                  </a:cubicBezTo>
                  <a:lnTo>
                    <a:pt x="14346916" y="658508"/>
                  </a:lnTo>
                  <a:lnTo>
                    <a:pt x="14342335" y="0"/>
                  </a:lnTo>
                  <a:lnTo>
                    <a:pt x="17200721" y="0"/>
                  </a:lnTo>
                  <a:lnTo>
                    <a:pt x="17200721" y="3612081"/>
                  </a:lnTo>
                </a:path>
              </a:pathLst>
            </a:custGeom>
            <a:noFill/>
            <a:ln w="28575" cmpd="sng">
              <a:solidFill>
                <a:srgbClr val="4F81BD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25400" dist="25400" dir="2700000" algn="tl" rotWithShape="0">
                      <a:schemeClr val="tx2">
                        <a:lumMod val="75000"/>
                        <a:alpha val="45000"/>
                      </a:schemeClr>
                    </a:outerShdw>
                  </a:effectLst>
                  <a:latin typeface="Univers LT Std 45 Light"/>
                </a:rPr>
                <a:t>  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629400" y="289654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Grade 9-12</a:t>
              </a:r>
            </a:p>
          </p:txBody>
        </p:sp>
        <p:pic>
          <p:nvPicPr>
            <p:cNvPr id="117" name="Picture 2" descr="C:\Users\husmith\Documents\Hunter Drive\Graphics\FIRST\Untitled-2.png"/>
            <p:cNvPicPr>
              <a:picLocks noChangeAspect="1" noChangeArrowheads="1"/>
            </p:cNvPicPr>
            <p:nvPr/>
          </p:nvPicPr>
          <p:blipFill>
            <a:blip r:embed="rId19" cstate="screen"/>
            <a:srcRect/>
            <a:stretch>
              <a:fillRect/>
            </a:stretch>
          </p:blipFill>
          <p:spPr bwMode="auto">
            <a:xfrm rot="21330283">
              <a:off x="6307088" y="3122701"/>
              <a:ext cx="1968008" cy="1574800"/>
            </a:xfrm>
            <a:prstGeom prst="rect">
              <a:avLst/>
            </a:prstGeom>
            <a:noFill/>
          </p:spPr>
        </p:pic>
      </p:grpSp>
      <p:sp>
        <p:nvSpPr>
          <p:cNvPr id="118" name="Rectangle 117"/>
          <p:cNvSpPr/>
          <p:nvPr/>
        </p:nvSpPr>
        <p:spPr>
          <a:xfrm>
            <a:off x="8345717" y="457200"/>
            <a:ext cx="798283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40278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usmith\Documents\Hunter Drive\Graphics\Hardware\01061101_1010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314702"/>
            <a:ext cx="8690480" cy="46288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Products</a:t>
            </a:r>
          </a:p>
        </p:txBody>
      </p:sp>
      <p:pic>
        <p:nvPicPr>
          <p:cNvPr id="4" name="Picture 6" descr="C:\Users\husmith\Documents\Hunter Drive\Graphics\LabVIEW\LabVIEW_Logo_Horizonta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581400" y="838200"/>
            <a:ext cx="1981200" cy="3744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81539" y="1257300"/>
            <a:ext cx="456241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LabVIEW Adoption in Education</a:t>
            </a:r>
          </a:p>
        </p:txBody>
      </p:sp>
      <p:pic>
        <p:nvPicPr>
          <p:cNvPr id="49" name="Picture 5" descr="DePaulBlueDemons"/>
          <p:cNvPicPr>
            <a:picLocks noChangeAspect="1" noChangeArrowheads="1"/>
          </p:cNvPicPr>
          <p:nvPr/>
        </p:nvPicPr>
        <p:blipFill>
          <a:blip r:embed="rId3" cstate="screen"/>
          <a:srcRect t="8250" b="14970"/>
          <a:stretch>
            <a:fillRect/>
          </a:stretch>
        </p:blipFill>
        <p:spPr bwMode="auto">
          <a:xfrm>
            <a:off x="2616433" y="5588021"/>
            <a:ext cx="356942" cy="31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9" descr="HoustonCougars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116959" y="5588021"/>
            <a:ext cx="232454" cy="34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49" descr="logo%20Tec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538582" y="5131169"/>
            <a:ext cx="528803" cy="34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2" descr="Kurzporträt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463349" y="5238859"/>
            <a:ext cx="898965" cy="282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57835" y="4757041"/>
            <a:ext cx="1163366" cy="31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" descr="VirginiaTechHokies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887665" y="4308855"/>
            <a:ext cx="376037" cy="22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 descr="StanfordCardinal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733749" y="4674318"/>
            <a:ext cx="236068" cy="39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4" descr="DukeBlueDevils"/>
          <p:cNvPicPr>
            <a:picLocks noChangeAspect="1" noChangeArrowheads="1"/>
          </p:cNvPicPr>
          <p:nvPr/>
        </p:nvPicPr>
        <p:blipFill>
          <a:blip r:embed="rId10" cstate="screen"/>
          <a:srcRect t="10406" b="20798"/>
          <a:stretch>
            <a:fillRect/>
          </a:stretch>
        </p:blipFill>
        <p:spPr bwMode="auto">
          <a:xfrm>
            <a:off x="4383516" y="4308837"/>
            <a:ext cx="328193" cy="27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20" descr="MissouriTigers4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015777" y="4309875"/>
            <a:ext cx="335103" cy="27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1" descr="NorthCarolinaTarHeels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5388726" y="4308837"/>
            <a:ext cx="310921" cy="22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2" descr="NotreDameFightingIrish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3784391" y="4308837"/>
            <a:ext cx="411106" cy="31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3" descr="OhioStateBuckeye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11160" y="4308837"/>
            <a:ext cx="285586" cy="32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28" descr="TexasTech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3348257" y="4308837"/>
            <a:ext cx="242978" cy="32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7" descr="WashingtonHuskies3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1281207" y="4126096"/>
            <a:ext cx="458394" cy="65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9" descr="PennStateNittanyLions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2219635" y="4308837"/>
            <a:ext cx="454940" cy="31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11" descr="BYUCougars3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811160" y="5653959"/>
            <a:ext cx="340917" cy="39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12" descr="ColoradoBuffalos2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741719" y="4751260"/>
            <a:ext cx="373165" cy="25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17" descr="KansasStateWildcats2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1838635" y="4365103"/>
            <a:ext cx="261447" cy="23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18" descr="MichiganWolverines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2000449" y="5679391"/>
            <a:ext cx="408870" cy="23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6" descr="PurdueBoilermakers3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1303224" y="5588021"/>
            <a:ext cx="448030" cy="4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 descr="About this site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screen"/>
          <a:srcRect/>
          <a:stretch>
            <a:fillRect/>
          </a:stretch>
        </p:blipFill>
        <p:spPr bwMode="auto">
          <a:xfrm>
            <a:off x="805536" y="5313910"/>
            <a:ext cx="475671" cy="23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54"/>
          <p:cNvPicPr>
            <a:picLocks noChangeAspect="1" noChangeArrowheads="1"/>
          </p:cNvPicPr>
          <p:nvPr/>
        </p:nvPicPr>
        <p:blipFill>
          <a:blip r:embed="rId25" cstate="screen"/>
          <a:srcRect/>
          <a:stretch>
            <a:fillRect/>
          </a:stretch>
        </p:blipFill>
        <p:spPr bwMode="auto">
          <a:xfrm>
            <a:off x="7485824" y="4126096"/>
            <a:ext cx="601211" cy="49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10" descr="BaylorBears3"/>
          <p:cNvPicPr>
            <a:picLocks noChangeAspect="1" noChangeArrowheads="1"/>
          </p:cNvPicPr>
          <p:nvPr/>
        </p:nvPicPr>
        <p:blipFill>
          <a:blip r:embed="rId26" cstate="screen"/>
          <a:srcRect t="15305" b="9344"/>
          <a:stretch>
            <a:fillRect/>
          </a:stretch>
        </p:blipFill>
        <p:spPr bwMode="auto">
          <a:xfrm>
            <a:off x="7005734" y="5161788"/>
            <a:ext cx="395501" cy="3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19" descr="MichiganStateSpartans3"/>
          <p:cNvPicPr>
            <a:picLocks noChangeAspect="1" noChangeArrowheads="1"/>
          </p:cNvPicPr>
          <p:nvPr/>
        </p:nvPicPr>
        <p:blipFill>
          <a:blip r:embed="rId27" cstate="screen"/>
          <a:srcRect/>
          <a:stretch>
            <a:fillRect/>
          </a:stretch>
        </p:blipFill>
        <p:spPr bwMode="auto">
          <a:xfrm>
            <a:off x="6612247" y="5190816"/>
            <a:ext cx="255588" cy="27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5" descr="OklahomaStateCowboys2"/>
          <p:cNvPicPr>
            <a:picLocks noChangeAspect="1" noChangeArrowheads="1"/>
          </p:cNvPicPr>
          <p:nvPr/>
        </p:nvPicPr>
        <p:blipFill>
          <a:blip r:embed="rId28" cstate="screen"/>
          <a:srcRect t="18536" b="16158"/>
          <a:stretch>
            <a:fillRect/>
          </a:stretch>
        </p:blipFill>
        <p:spPr bwMode="auto">
          <a:xfrm>
            <a:off x="7579834" y="4704956"/>
            <a:ext cx="463804" cy="27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34" descr="ClemsonTigers2"/>
          <p:cNvPicPr>
            <a:picLocks noChangeAspect="1" noChangeArrowheads="1"/>
          </p:cNvPicPr>
          <p:nvPr/>
        </p:nvPicPr>
        <p:blipFill>
          <a:blip r:embed="rId29" cstate="screen"/>
          <a:srcRect/>
          <a:stretch>
            <a:fillRect/>
          </a:stretch>
        </p:blipFill>
        <p:spPr bwMode="auto">
          <a:xfrm>
            <a:off x="7391815" y="5618468"/>
            <a:ext cx="302959" cy="34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35" descr="OregonState"/>
          <p:cNvPicPr>
            <a:picLocks noChangeAspect="1" noChangeArrowheads="1"/>
          </p:cNvPicPr>
          <p:nvPr/>
        </p:nvPicPr>
        <p:blipFill>
          <a:blip r:embed="rId30" cstate="screen"/>
          <a:srcRect/>
          <a:stretch>
            <a:fillRect/>
          </a:stretch>
        </p:blipFill>
        <p:spPr bwMode="auto">
          <a:xfrm>
            <a:off x="7167441" y="4674318"/>
            <a:ext cx="318383" cy="41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38" descr="GeorgiaBulldogs"/>
          <p:cNvPicPr>
            <a:picLocks noChangeAspect="1" noChangeArrowheads="1"/>
          </p:cNvPicPr>
          <p:nvPr/>
        </p:nvPicPr>
        <p:blipFill>
          <a:blip r:embed="rId31" cstate="screen"/>
          <a:srcRect/>
          <a:stretch>
            <a:fillRect/>
          </a:stretch>
        </p:blipFill>
        <p:spPr bwMode="auto">
          <a:xfrm>
            <a:off x="6357712" y="5615066"/>
            <a:ext cx="318383" cy="34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43" descr="PittsburghPanthers"/>
          <p:cNvPicPr>
            <a:picLocks noChangeAspect="1" noChangeArrowheads="1"/>
          </p:cNvPicPr>
          <p:nvPr/>
        </p:nvPicPr>
        <p:blipFill>
          <a:blip r:embed="rId32" cstate="screen"/>
          <a:srcRect/>
          <a:stretch>
            <a:fillRect/>
          </a:stretch>
        </p:blipFill>
        <p:spPr bwMode="auto">
          <a:xfrm>
            <a:off x="6357712" y="4244616"/>
            <a:ext cx="419737" cy="33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24" descr="OklahomaSooners"/>
          <p:cNvPicPr>
            <a:picLocks noChangeAspect="1" noChangeArrowheads="1"/>
          </p:cNvPicPr>
          <p:nvPr/>
        </p:nvPicPr>
        <p:blipFill>
          <a:blip r:embed="rId33" cstate="screen"/>
          <a:srcRect/>
          <a:stretch>
            <a:fillRect/>
          </a:stretch>
        </p:blipFill>
        <p:spPr bwMode="auto">
          <a:xfrm>
            <a:off x="3578366" y="5629596"/>
            <a:ext cx="335103" cy="3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32" descr="BUTerriers2"/>
          <p:cNvPicPr>
            <a:picLocks noChangeAspect="1" noChangeArrowheads="1"/>
          </p:cNvPicPr>
          <p:nvPr/>
        </p:nvPicPr>
        <p:blipFill>
          <a:blip r:embed="rId34" cstate="screen"/>
          <a:srcRect/>
          <a:stretch>
            <a:fillRect/>
          </a:stretch>
        </p:blipFill>
        <p:spPr bwMode="auto">
          <a:xfrm>
            <a:off x="2600635" y="4739625"/>
            <a:ext cx="340860" cy="39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33" descr="BrownBears5"/>
          <p:cNvPicPr>
            <a:picLocks noChangeAspect="1" noChangeArrowheads="1"/>
          </p:cNvPicPr>
          <p:nvPr/>
        </p:nvPicPr>
        <p:blipFill>
          <a:blip r:embed="rId35" cstate="screen"/>
          <a:srcRect/>
          <a:stretch>
            <a:fillRect/>
          </a:stretch>
        </p:blipFill>
        <p:spPr bwMode="auto">
          <a:xfrm>
            <a:off x="2143435" y="4757041"/>
            <a:ext cx="373104" cy="28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37" descr="Vanderbilt2"/>
          <p:cNvPicPr>
            <a:picLocks noChangeAspect="1" noChangeArrowheads="1"/>
          </p:cNvPicPr>
          <p:nvPr/>
        </p:nvPicPr>
        <p:blipFill>
          <a:blip r:embed="rId36" cstate="screen"/>
          <a:srcRect/>
          <a:stretch>
            <a:fillRect/>
          </a:stretch>
        </p:blipFill>
        <p:spPr bwMode="auto">
          <a:xfrm>
            <a:off x="3871487" y="5208293"/>
            <a:ext cx="373104" cy="33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1" descr="UMassMinutemen3"/>
          <p:cNvPicPr>
            <a:picLocks noChangeAspect="1" noChangeArrowheads="1"/>
          </p:cNvPicPr>
          <p:nvPr/>
        </p:nvPicPr>
        <p:blipFill>
          <a:blip r:embed="rId37" cstate="screen"/>
          <a:srcRect/>
          <a:stretch>
            <a:fillRect/>
          </a:stretch>
        </p:blipFill>
        <p:spPr bwMode="auto">
          <a:xfrm>
            <a:off x="4655077" y="5643025"/>
            <a:ext cx="292495" cy="29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2" descr="MinnesotaGoldenGophers4"/>
          <p:cNvPicPr>
            <a:picLocks noChangeAspect="1" noChangeArrowheads="1"/>
          </p:cNvPicPr>
          <p:nvPr/>
        </p:nvPicPr>
        <p:blipFill>
          <a:blip r:embed="rId38" cstate="screen"/>
          <a:srcRect/>
          <a:stretch>
            <a:fillRect/>
          </a:stretch>
        </p:blipFill>
        <p:spPr bwMode="auto">
          <a:xfrm>
            <a:off x="4050297" y="5552933"/>
            <a:ext cx="427228" cy="47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4" descr="WestVirginia"/>
          <p:cNvPicPr>
            <a:picLocks noChangeAspect="1" noChangeArrowheads="1"/>
          </p:cNvPicPr>
          <p:nvPr/>
        </p:nvPicPr>
        <p:blipFill>
          <a:blip r:embed="rId39" cstate="screen"/>
          <a:srcRect/>
          <a:stretch>
            <a:fillRect/>
          </a:stretch>
        </p:blipFill>
        <p:spPr bwMode="auto">
          <a:xfrm>
            <a:off x="4439203" y="5194304"/>
            <a:ext cx="336254" cy="362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46" descr="Navy3"/>
          <p:cNvPicPr>
            <a:picLocks noChangeAspect="1" noChangeArrowheads="1"/>
          </p:cNvPicPr>
          <p:nvPr/>
        </p:nvPicPr>
        <p:blipFill>
          <a:blip r:embed="rId40" cstate="screen"/>
          <a:srcRect/>
          <a:stretch>
            <a:fillRect/>
          </a:stretch>
        </p:blipFill>
        <p:spPr bwMode="auto">
          <a:xfrm>
            <a:off x="4399132" y="4720845"/>
            <a:ext cx="335103" cy="32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48" descr="jumbo"/>
          <p:cNvPicPr>
            <a:picLocks noChangeAspect="1" noChangeArrowheads="1"/>
          </p:cNvPicPr>
          <p:nvPr/>
        </p:nvPicPr>
        <p:blipFill>
          <a:blip r:embed="rId41" cstate="screen"/>
          <a:srcRect/>
          <a:stretch>
            <a:fillRect/>
          </a:stretch>
        </p:blipFill>
        <p:spPr bwMode="auto">
          <a:xfrm>
            <a:off x="3255403" y="5203256"/>
            <a:ext cx="409954" cy="34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15" descr="IowaHawkeyes2"/>
          <p:cNvPicPr>
            <a:picLocks noChangeAspect="1" noChangeArrowheads="1"/>
          </p:cNvPicPr>
          <p:nvPr/>
        </p:nvPicPr>
        <p:blipFill>
          <a:blip r:embed="rId42" cstate="screen"/>
          <a:srcRect/>
          <a:stretch>
            <a:fillRect/>
          </a:stretch>
        </p:blipFill>
        <p:spPr bwMode="auto">
          <a:xfrm>
            <a:off x="5174166" y="5679391"/>
            <a:ext cx="337462" cy="1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7" descr="TexasAMAggies"/>
          <p:cNvPicPr>
            <a:picLocks noChangeAspect="1" noChangeArrowheads="1"/>
          </p:cNvPicPr>
          <p:nvPr/>
        </p:nvPicPr>
        <p:blipFill>
          <a:blip r:embed="rId43" cstate="screen"/>
          <a:srcRect/>
          <a:stretch>
            <a:fillRect/>
          </a:stretch>
        </p:blipFill>
        <p:spPr bwMode="auto">
          <a:xfrm>
            <a:off x="5887665" y="4742087"/>
            <a:ext cx="298302" cy="28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29" descr="VirginiaCavaliers3"/>
          <p:cNvPicPr>
            <a:picLocks noChangeAspect="1" noChangeArrowheads="1"/>
          </p:cNvPicPr>
          <p:nvPr/>
        </p:nvPicPr>
        <p:blipFill>
          <a:blip r:embed="rId44" cstate="screen"/>
          <a:srcRect/>
          <a:stretch>
            <a:fillRect/>
          </a:stretch>
        </p:blipFill>
        <p:spPr bwMode="auto">
          <a:xfrm>
            <a:off x="4886635" y="5230093"/>
            <a:ext cx="260295" cy="29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30" descr="WisconsinBadgers4"/>
          <p:cNvPicPr>
            <a:picLocks noChangeAspect="1" noChangeArrowheads="1"/>
          </p:cNvPicPr>
          <p:nvPr/>
        </p:nvPicPr>
        <p:blipFill>
          <a:blip r:embed="rId45" cstate="screen"/>
          <a:srcRect/>
          <a:stretch>
            <a:fillRect/>
          </a:stretch>
        </p:blipFill>
        <p:spPr bwMode="auto">
          <a:xfrm>
            <a:off x="5414013" y="4701230"/>
            <a:ext cx="285633" cy="3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31" descr="FloridaGators3"/>
          <p:cNvPicPr>
            <a:picLocks noChangeAspect="1" noChangeArrowheads="1"/>
          </p:cNvPicPr>
          <p:nvPr/>
        </p:nvPicPr>
        <p:blipFill>
          <a:blip r:embed="rId46" cstate="screen"/>
          <a:srcRect/>
          <a:stretch>
            <a:fillRect/>
          </a:stretch>
        </p:blipFill>
        <p:spPr bwMode="auto">
          <a:xfrm>
            <a:off x="5648635" y="5255837"/>
            <a:ext cx="411174" cy="23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40" descr="MarylandTerrapins3"/>
          <p:cNvPicPr>
            <a:picLocks noChangeAspect="1" noChangeArrowheads="1"/>
          </p:cNvPicPr>
          <p:nvPr/>
        </p:nvPicPr>
        <p:blipFill>
          <a:blip r:embed="rId47" cstate="screen"/>
          <a:srcRect/>
          <a:stretch>
            <a:fillRect/>
          </a:stretch>
        </p:blipFill>
        <p:spPr bwMode="auto">
          <a:xfrm>
            <a:off x="4894470" y="4724737"/>
            <a:ext cx="373165" cy="31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45" descr="YaleBulldogs2"/>
          <p:cNvPicPr>
            <a:picLocks noChangeAspect="1" noChangeArrowheads="1"/>
          </p:cNvPicPr>
          <p:nvPr/>
        </p:nvPicPr>
        <p:blipFill>
          <a:blip r:embed="rId48" cstate="screen"/>
          <a:srcRect/>
          <a:stretch>
            <a:fillRect/>
          </a:stretch>
        </p:blipFill>
        <p:spPr bwMode="auto">
          <a:xfrm>
            <a:off x="5267635" y="5234009"/>
            <a:ext cx="298302" cy="28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47" descr="ArmyBlackKnights3"/>
          <p:cNvPicPr>
            <a:picLocks noChangeAspect="1" noChangeArrowheads="1"/>
          </p:cNvPicPr>
          <p:nvPr/>
        </p:nvPicPr>
        <p:blipFill>
          <a:blip r:embed="rId49" cstate="screen"/>
          <a:srcRect/>
          <a:stretch>
            <a:fillRect/>
          </a:stretch>
        </p:blipFill>
        <p:spPr bwMode="auto">
          <a:xfrm>
            <a:off x="5703670" y="5663710"/>
            <a:ext cx="372014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50" cstate="screen"/>
          <a:srcRect/>
          <a:stretch>
            <a:fillRect/>
          </a:stretch>
        </p:blipFill>
        <p:spPr bwMode="auto">
          <a:xfrm>
            <a:off x="7861862" y="4979047"/>
            <a:ext cx="176268" cy="101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4" descr="File:RoseSeal.png">
            <a:hlinkClick r:id="rId51"/>
          </p:cNvPr>
          <p:cNvPicPr>
            <a:picLocks noChangeAspect="1" noChangeArrowheads="1"/>
          </p:cNvPicPr>
          <p:nvPr/>
        </p:nvPicPr>
        <p:blipFill>
          <a:blip r:embed="rId52" cstate="screen"/>
          <a:srcRect/>
          <a:stretch>
            <a:fillRect/>
          </a:stretch>
        </p:blipFill>
        <p:spPr bwMode="auto">
          <a:xfrm>
            <a:off x="6921768" y="5618468"/>
            <a:ext cx="305530" cy="29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16" descr="KansasJayhawks4"/>
          <p:cNvPicPr>
            <a:picLocks noChangeAspect="1" noChangeArrowheads="1"/>
          </p:cNvPicPr>
          <p:nvPr/>
        </p:nvPicPr>
        <p:blipFill>
          <a:blip r:embed="rId53" cstate="screen"/>
          <a:srcRect/>
          <a:stretch>
            <a:fillRect/>
          </a:stretch>
        </p:blipFill>
        <p:spPr bwMode="auto">
          <a:xfrm>
            <a:off x="7485824" y="5161788"/>
            <a:ext cx="298302" cy="2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13" descr="ColoradoStateRams"/>
          <p:cNvPicPr>
            <a:picLocks noChangeAspect="1" noChangeArrowheads="1"/>
          </p:cNvPicPr>
          <p:nvPr/>
        </p:nvPicPr>
        <p:blipFill>
          <a:blip r:embed="rId54" cstate="screen"/>
          <a:srcRect/>
          <a:stretch>
            <a:fillRect/>
          </a:stretch>
        </p:blipFill>
        <p:spPr bwMode="auto">
          <a:xfrm>
            <a:off x="6263703" y="4765688"/>
            <a:ext cx="285333" cy="27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6" descr="http://dmn.beloblog.com/mt-static/support/uploads/logo_texas50.jpg"/>
          <p:cNvPicPr>
            <a:picLocks noChangeAspect="1" noChangeArrowheads="1"/>
          </p:cNvPicPr>
          <p:nvPr/>
        </p:nvPicPr>
        <p:blipFill>
          <a:blip r:embed="rId55" cstate="screen"/>
          <a:srcRect/>
          <a:stretch>
            <a:fillRect/>
          </a:stretch>
        </p:blipFill>
        <p:spPr bwMode="auto">
          <a:xfrm>
            <a:off x="4810435" y="4223641"/>
            <a:ext cx="476250" cy="476250"/>
          </a:xfrm>
          <a:prstGeom prst="rect">
            <a:avLst/>
          </a:prstGeom>
          <a:noFill/>
        </p:spPr>
      </p:pic>
      <p:pic>
        <p:nvPicPr>
          <p:cNvPr id="100" name="Picture 8" descr="http://www.dynastyeducation.com/img/logos/sidenav_logos/itt-technical-institute-sidenav-logo.gif"/>
          <p:cNvPicPr>
            <a:picLocks noChangeAspect="1" noChangeArrowheads="1"/>
          </p:cNvPicPr>
          <p:nvPr/>
        </p:nvPicPr>
        <p:blipFill>
          <a:blip r:embed="rId56" cstate="screen"/>
          <a:srcRect/>
          <a:stretch>
            <a:fillRect/>
          </a:stretch>
        </p:blipFill>
        <p:spPr bwMode="auto">
          <a:xfrm>
            <a:off x="1152835" y="4698985"/>
            <a:ext cx="971550" cy="435023"/>
          </a:xfrm>
          <a:prstGeom prst="rect">
            <a:avLst/>
          </a:prstGeom>
          <a:noFill/>
        </p:spPr>
      </p:pic>
      <p:pic>
        <p:nvPicPr>
          <p:cNvPr id="101" name="Picture 10" descr="http://lacrosseallstars.com/wp-content/uploads/2010/02/colorado_school_mines.jpg"/>
          <p:cNvPicPr>
            <a:picLocks noChangeAspect="1" noChangeArrowheads="1"/>
          </p:cNvPicPr>
          <p:nvPr/>
        </p:nvPicPr>
        <p:blipFill>
          <a:blip r:embed="rId57" cstate="screen"/>
          <a:srcRect/>
          <a:stretch>
            <a:fillRect/>
          </a:stretch>
        </p:blipFill>
        <p:spPr bwMode="auto">
          <a:xfrm>
            <a:off x="2753035" y="4185540"/>
            <a:ext cx="457200" cy="457201"/>
          </a:xfrm>
          <a:prstGeom prst="rect">
            <a:avLst/>
          </a:prstGeom>
          <a:noFill/>
        </p:spPr>
      </p:pic>
      <p:pic>
        <p:nvPicPr>
          <p:cNvPr id="102" name="Picture 12" descr="http://www.all-science-fair-projects.com/science_fair_projects_encyclopedia/upload/thumb/c/cc/250px-National_Taiwan_University_logo.jpg"/>
          <p:cNvPicPr>
            <a:picLocks noChangeAspect="1" noChangeArrowheads="1"/>
          </p:cNvPicPr>
          <p:nvPr/>
        </p:nvPicPr>
        <p:blipFill>
          <a:blip r:embed="rId58" cstate="screen"/>
          <a:srcRect/>
          <a:stretch>
            <a:fillRect/>
          </a:stretch>
        </p:blipFill>
        <p:spPr bwMode="auto">
          <a:xfrm>
            <a:off x="6149377" y="5178086"/>
            <a:ext cx="323850" cy="326441"/>
          </a:xfrm>
          <a:prstGeom prst="rect">
            <a:avLst/>
          </a:prstGeom>
          <a:noFill/>
        </p:spPr>
      </p:pic>
      <p:sp>
        <p:nvSpPr>
          <p:cNvPr id="104" name="TextBox 103"/>
          <p:cNvSpPr txBox="1"/>
          <p:nvPr/>
        </p:nvSpPr>
        <p:spPr>
          <a:xfrm>
            <a:off x="609600" y="1016000"/>
            <a:ext cx="174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110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09600" y="2519680"/>
            <a:ext cx="292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7000+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9600" y="1869440"/>
            <a:ext cx="316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  <a:cs typeface="Calibri" pitchFamily="34" charset="0"/>
              </a:rPr>
              <a:t>Countries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09600" y="3393440"/>
            <a:ext cx="316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  <a:cs typeface="Calibri" pitchFamily="34" charset="0"/>
              </a:rPr>
              <a:t>Universities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5" descr="06 20100723_MCCX_Operation_IMG_9946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76600" y="5791200"/>
            <a:ext cx="5562600" cy="838200"/>
            <a:chOff x="3962400" y="3505200"/>
            <a:chExt cx="5562600" cy="8382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3962400" y="3505200"/>
              <a:ext cx="5562600" cy="838200"/>
            </a:xfrm>
            <a:prstGeom prst="roundRect">
              <a:avLst/>
            </a:prstGeom>
            <a:solidFill>
              <a:schemeClr val="bg1">
                <a:lumMod val="65000"/>
                <a:alpha val="61000"/>
              </a:schemeClr>
            </a:solidFill>
            <a:ln w="38100" cap="flat" cmpd="sng" algn="ctr">
              <a:solidFill>
                <a:schemeClr val="bg1">
                  <a:alpha val="61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prstClr val="black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5300" name="Picture 6" descr="http://www.ninfinger.org/models/vault2010/Russian%20and%20other%20Logos/2000px-SpaceX_logo.svg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581400"/>
              <a:ext cx="4258554" cy="525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62210" y="230728"/>
            <a:ext cx="2193535" cy="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17 -2.22222E-6 L 0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Involved: Sponsor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6469743"/>
            <a:ext cx="2325914" cy="464457"/>
          </a:xfrm>
          <a:prstGeom prst="rect">
            <a:avLst/>
          </a:prstGeom>
          <a:solidFill>
            <a:srgbClr val="E6B1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8086" y="6469743"/>
            <a:ext cx="2325914" cy="457200"/>
          </a:xfrm>
          <a:prstGeom prst="rect">
            <a:avLst/>
          </a:prstGeom>
          <a:solidFill>
            <a:srgbClr val="0138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86000" y="6469743"/>
            <a:ext cx="2325914" cy="457200"/>
          </a:xfrm>
          <a:prstGeom prst="rect">
            <a:avLst/>
          </a:prstGeom>
          <a:solidFill>
            <a:srgbClr val="C4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0" y="6469743"/>
            <a:ext cx="2325914" cy="457200"/>
          </a:xfrm>
          <a:prstGeom prst="rect">
            <a:avLst/>
          </a:prstGeom>
          <a:solidFill>
            <a:srgbClr val="1A9D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810000" y="1905000"/>
            <a:ext cx="266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Commitment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Sponsorships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0" y="1920656"/>
            <a:ext cx="2819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$100 – $100k</a:t>
            </a:r>
          </a:p>
          <a:p>
            <a:r>
              <a:rPr lang="en-US" sz="2400" b="1" dirty="0"/>
              <a:t>teams</a:t>
            </a:r>
          </a:p>
          <a:p>
            <a:r>
              <a:rPr lang="en-US" sz="2400" b="1" dirty="0"/>
              <a:t>events</a:t>
            </a:r>
          </a:p>
          <a:p>
            <a:r>
              <a:rPr lang="en-US" sz="2400" b="1" dirty="0"/>
              <a:t>competitions</a:t>
            </a:r>
          </a:p>
          <a:p>
            <a:r>
              <a:rPr lang="en-US" sz="2400" b="1" dirty="0"/>
              <a:t>equipment</a:t>
            </a:r>
          </a:p>
          <a:p>
            <a:r>
              <a:rPr lang="en-US" sz="2400" b="1" dirty="0"/>
              <a:t>materials</a:t>
            </a:r>
          </a:p>
          <a:p>
            <a:r>
              <a:rPr lang="en-US" sz="2400" b="1" dirty="0"/>
              <a:t>transportation</a:t>
            </a:r>
          </a:p>
          <a:p>
            <a:r>
              <a:rPr lang="en-US" sz="2400" b="1" dirty="0"/>
              <a:t>media</a:t>
            </a:r>
          </a:p>
        </p:txBody>
      </p:sp>
      <p:pic>
        <p:nvPicPr>
          <p:cNvPr id="13" name="Picture 4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95600" y="3303996"/>
            <a:ext cx="1740839" cy="62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8" descr="G:\FLL Logo\LEGO logo 2004\LEGO-logo-multisized.gif"/>
          <p:cNvPicPr>
            <a:picLocks noChangeAspect="1" noChangeArrowheads="1"/>
          </p:cNvPicPr>
          <p:nvPr/>
        </p:nvPicPr>
        <p:blipFill>
          <a:blip r:embed="rId3" cstate="screen"/>
          <a:srcRect t="30000" r="71346" b="50000"/>
          <a:stretch>
            <a:fillRect/>
          </a:stretch>
        </p:blipFill>
        <p:spPr bwMode="auto">
          <a:xfrm>
            <a:off x="2514600" y="1093655"/>
            <a:ext cx="751650" cy="66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8" descr="C:\Eudora\Email Attachments\motvblackl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2589" y="1085849"/>
            <a:ext cx="1070599" cy="69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0" descr="Johnson &amp; Johnso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0" y="2291388"/>
            <a:ext cx="2300672" cy="4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1" descr="C:\Eudora\Email Attachments\GM Brand Mark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676400" y="1115959"/>
            <a:ext cx="668009" cy="57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2" descr="C:\Eudora\Email Attachments\NASA Logo.(from Marilynn) 8-28-02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1828800" y="2000249"/>
            <a:ext cx="877668" cy="731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3" descr="http://a2.g.akamai.net/7/2/834/6387dadc01bdea/www.fedex.com/images/globalhome/globalhome_fedex_corp_logo.gif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429000" y="5048249"/>
            <a:ext cx="1220037" cy="30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4" descr="http://www.kpcb.com/images/nav_logo.gif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810000" y="3905249"/>
            <a:ext cx="802949" cy="88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8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406365" y="2939324"/>
            <a:ext cx="993650" cy="16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9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2328553" y="2910328"/>
            <a:ext cx="873207" cy="30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0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3352800" y="1282125"/>
            <a:ext cx="943465" cy="22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2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04451" y="2065001"/>
            <a:ext cx="1338249" cy="14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4506552" y="2420278"/>
            <a:ext cx="562064" cy="2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26" name="Text Box 52"/>
          <p:cNvSpPr txBox="1">
            <a:spLocks noChangeArrowheads="1"/>
          </p:cNvSpPr>
          <p:nvPr/>
        </p:nvSpPr>
        <p:spPr bwMode="auto">
          <a:xfrm>
            <a:off x="331216" y="2179867"/>
            <a:ext cx="1338249" cy="2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pic>
        <p:nvPicPr>
          <p:cNvPr id="27" name="Picture 54" descr="C:\Documents and Settings\murphy\Desktop\bae_img_logo.gif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895600" y="2457449"/>
            <a:ext cx="1365014" cy="20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5" descr="C:\Documents and Settings\murphy\Desktop\nilogo.gif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19400" y="1847849"/>
            <a:ext cx="1260184" cy="51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6" descr="C:\Documents and Settings\murphy\Desktop\Xerox logo.jpg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304800" y="3905249"/>
            <a:ext cx="1662774" cy="7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RA Logo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313373" y="3494697"/>
            <a:ext cx="1159815" cy="27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Rockwell Collins Logo"/>
          <p:cNvPicPr>
            <a:picLocks noChangeAspect="1" noChangeArrowheads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1654967" y="3393213"/>
            <a:ext cx="1273567" cy="46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The Chrysler Foundation2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357981" y="2841185"/>
            <a:ext cx="1252378" cy="39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husmith\Documents\Hunter Drive\Graphics\Partner Graphics\IBM_Logo.png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304800" y="4743449"/>
            <a:ext cx="1341304" cy="494792"/>
          </a:xfrm>
          <a:prstGeom prst="rect">
            <a:avLst/>
          </a:prstGeom>
          <a:noFill/>
        </p:spPr>
      </p:pic>
      <p:pic>
        <p:nvPicPr>
          <p:cNvPr id="29698" name="Picture 2" descr="PTC "/>
          <p:cNvPicPr>
            <a:picLocks noChangeAspect="1" noChangeArrowheads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3352800" y="5657849"/>
            <a:ext cx="1143000" cy="384810"/>
          </a:xfrm>
          <a:prstGeom prst="rect">
            <a:avLst/>
          </a:prstGeom>
          <a:noFill/>
        </p:spPr>
      </p:pic>
      <p:pic>
        <p:nvPicPr>
          <p:cNvPr id="29700" name="Picture 4" descr="http://www.usfirst.org/sites/default/files/uploadedImages/About_Us/Media_Center/Newsletter_Archive/2013/September/spacex_log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133849"/>
            <a:ext cx="1901825" cy="309047"/>
          </a:xfrm>
          <a:prstGeom prst="rect">
            <a:avLst/>
          </a:prstGeom>
          <a:noFill/>
        </p:spPr>
      </p:pic>
      <p:sp>
        <p:nvSpPr>
          <p:cNvPr id="29702" name="AutoShape 6" descr="data:image/jpeg;base64,/9j/4AAQSkZJRgABAQAAAQABAAD/2wCEAAkGBxQTDhUUEhQUEBUXFxUXFBQVFxcWFBcVFBQWFhcXFBQYHC0gGBolHBYUITEhJSkrLi4uFx8zODMsNygtLisBCgoKDg0OGhAQGTchHyQsLDQwNzc3LDcuMi8vLCwsLCs3KywsLDQvNywsLCwsLC8sLCwwLCw3LCwrKywsLCwsNP/AABEIAJQBOwMBIgACEQEDEQH/xAAcAAEAAgMBAQEAAAAAAAAAAAAABwgBBQYDBAL/xABKEAABAwIBBAwKBwYGAwAAAAABAAIDBBEFBgcSIQgTFCIxQVFSYXJzkRczNXGBk6GxstEjMjRigrPTQlNUkqPSFmN0g6LhJMHw/8QAGgEBAAIDAQAAAAAAAAAAAAAAAAQGAQMFAv/EACsRAQACAQIEBQMFAQAAAAAAAAABAgMEEQUhUZEUFjFBUwZxgRIyYaGxIv/aAAwDAQACEQMRAD8AnFEWCUGVi68K2tjhjdJK9sTGi7nvIa0DlJKiLKvPnEwllDFug6/pZSWx3+6wb53nJHpQTJdZVUMWzp4nPe9S6IH9mEBg7xr9q5isxaeXxs0svXke74iguppjlCyCqPL9MkINwSDyg2PsQXgusXVOaDK+uhI2qrqG24Btji3+VxI9i7XAs99dEQJ2R1bekbXJ6Ht1d7Sgski4/IvONR4jZsbtqm44ZLB/ToHgePMuvugyiIgIiIF0UE5xs69ZTYpNBSujEcei3fMDjp6ILtd+lcz4a8U58Pqh80FnEVY/DXinPh9UPmnhrxTnw+qHzQWcRVj8NeKc+H1Q+aeGvFOfD6ofNBZxFzWbrKE12Fw1DyDIQWyWFhpsOi6w4v8AtdKgXRcBnhyoqMOoopaYsDnTBjtNukNEse7gPHdoUReGvFOfD6ofNBZxFWPw14pz4fVD5p4a8U58Pqh80FnEVY/DXinPh9UPmnhrxTnw+qHzQWcRVj8NeKc+H1Q+aeGvFOfD6ofNBZxFWPw14pz4fVD5p4a8U58Pqh80FnEVZ6fPRibntGnDrIHihxm3KrF4hiTIKZ88p0WRsL3noa25sOM9CD7boooxPKKukdTufuilZVF25qWkZC6p0WN09KeWc6LSWm+iBqt3sMx6uEk4gkqKh9MGvnoa6OITujcL3gng3ulYGwIOtBK6LX4BisdVSx1ERuyRoc3lHKD0g3HoWwQF5VU7Y2Oe8hrWguc48Aa0XJPoXqVG2fnGDBg5jabGeRsR6ti93sbb0oIbzmZfS4lUENJZTMJ2qPg0vvyDjcfYuK0kKwgIiy1BhF3GAZq8Rq4hKyJsTCLtMztAuHKG2Jt5wFp8qMj6ugcBVQmMH6rxvo3eZ41X6DYoOfWVhEHpFMWuDmktc0gtcDYgjWCCOAg21qyGZvOEa+I09SRumMAh2obbHwaVucOPzgqta3eRuMuo8Qp6gGwZI3T6Y3HReP5SfYguQiwFlAXz4hVtihklfqbGxz3dVjS4+4r6FwGe7F9owWVoNnTFsLfM7W634WlBWXEax000kr/rSPc93JpPcXG3evlREBERAWQsIgnPY34xvaqlJ42zM9I0H2H4WKcFU3NJjO5cap3E2bI7aX+aXej/AJaKtiEET7I3yXB/qW/lSKuqsVsjfJcH+pb+VIq6oCIiAiIgIiICIiD2o/Gs6zfeFbzLPCHVeFT07CA+SKzL8GmLOaDyAkAX6VUOj8azrN94V2ohvR5h7kET1b2YnUYbE5pifTukbWQGTaZ4iIdFpbZweWlwFiy/CmGzMwasr2aO2Nm0HUbA8SVM0pbomK1zJbStrcLcKkjF8nqWqtumnintwF7ASPMeFfnCMmqSmJNPTwwE8bGAHv4UHw5vcIfS4XDDLbbBpvkA4GvlkdI5o6AX29C6NEQFDOyT+yUnayflhTMoZ2Sf2Sk7WT8sIICREQF0Ob6iZNi9JHINJjpmaTTwEDfWPQba1zy6rNd5co+1HuKC3DVy+c2kZJg1WHgOAic4dDmC7SOkELqAuezh+R6zsJPhQU+REQEREF3aTxbeq33Bey8aTxbOq33BeyAoB2R+L6VVT0wOqNjpXj70h0W36Q1p/mU+lVEzk4xurF6mS927YWM5NGPeC3RqJ9KDmEREGQuzzkZM7iNHYWEtJE53F9I24f6dbe9aTI7DN04lTQWuJJow7qaQLz6GhxU37InCtPDoZwNcMmiTyMmFiP5msQV3REQfuKQtcHA2IIIPSDcK5mTGKCqoYJxr2yNjj1iN97bqmCsbsecZ23DJIHHfQSnRH+XLvh598JPYg7HLjI6LE4GQzvkjax+2Ax6IJIaW2Ok06t8VxfgEof39X3xfpqWUQRL4BKH9/V98X6ajfO1kPDhclO2CSWTbWyF22aJtoFoFtFo5xVolAuyW8fRdSb4o0ELIiICIiCesBzJUc9JDK6eqDpI2PIaYrAuFyBdnBrX3+ASh/f1ffF+mpAyM8mUvYx/AFukETszD0QIIqKq4II1xcX+2pXYLADkWUQEREBERAUM7JP7JSdrJ+WFMyhnZJ/ZKTtZPywggJERAXVZrvLlH2o9xXKrqs13lyj7Ue4oLcBc9nD8j1nYSfCuhC02WVE+fDamKJunI+J7WNuBdxFgLk2HpKCmyLufBFi/8H/Xp/wBVPBFi/wDB/wBen/VQcMi7nwRYv/B/16f9VPBFi/8AB/16f9VBaSk8Wzqt9wXsvKmbZjQeEAA+cBeqDSZaYtuXDaifgLInlnXIsz2kKnBVidkTjG14fFTg655LkfchsT/ycxV1QERZCCT9j5he2Ys6Ui4hicfxSHRHs0lN+cTDN0YRVRAXcYnOYPvMGmLdOr2rh9jnhehh805FjNLotPKyJtrj8Tnj0KWiNVkFH1hbfKvC9y19RBa21yva3q3uz/iQtQgKS8weMbTi+1E2bUMcz8bN+32Bw9KjRfdguIOp6qGdv1opGSD8Dg6x89rILqovGkqBJGx7dbXta5p6HC4XsgKBdkt4+i6k3xRqelAuyW8fRdSb4o0ELIiICIiC5ORnkyl7GP4At0tLkZ5Mpexj+ALdICIiAiIgIiIChnZJ/ZKTtZPywpmUM7JP7JSdrJ+WEEBIiIC6rNd5co+1HuK5VdVmu8uUfaj3FBbgLKwFlAREQEREBYKyvKpmaxjnuNmtBc48jWi5PcCgrZn7xfbsY2oHewRtZbkc7fu9Otvco1K+7HsSdU1c07uGWR79fEHOJA9AsPQvgQFkLCyAgmXIzPBTUOHw0wpZXGNtnODmAOeSS4gdJK3Xh9p/4Sf+ZiivIrICrxF/0LdCG9nTv1MHLo8b3dA9JC7nK3MhJHCH0MjqhzR9JE+we4jhdEeD8J70Ef5wMoYq/EH1MUboQ9rNJriCdJosTcehc0vappnRvcx7SxzTZzXAhwPIQeBeKAiIgtNmUxrdOCxAm74S6B/4LFvn3jm+1d6oB2OOL6NTUUxOqRjZGD70ZId7HDuU/ICgXZLePoupN8UanpQLslvH0XUm+KNBCyIiAiIguTkZ5Mpexj+ALdLS5GeTKXsY/gC3SAiIgIiICIiAoZ2Sf2Sk7WT8sKZlDOyT+yUnayflhBASIiAuqzXeXKPtR7iuVXVZrvLlH2o9xQW4C1eVOJOpqCedgaXRRve0OvoktF9dltAuezh+R6zsJPhQQv4ea79xTdz/AO5PDxXfuKbuf/comRBLPh4rv3FN3P8A7k8PNd+4pu5/9yiZEF34H3Y0njAPeFx+eDF9z4JUEGzpGiJvLeQ6Jt+G666k8U3qt9wUIbJHF7upaUHUA+Z46TvI/ZtneghIrCyu4yFzaVWIlr9Hc9PqvM8fWH+U3hceng6UHIUFBJNI2OJj5XuNmsYLk3NuAKbcgsyrWhs2Jb52oimad6OP6V4+t1Rq6SpGyUyPpMNitAwBx+vM/XI63K7iHQLBfTXYxfVH/N8goer12HS13yT+PdspiteeT7JJ4oGBjQGgCzWMAAA4gAOAL5qXGATZ40eQjWPStK43NzrPKiqeb6g1FskWpyr0Tq6SsRtPq/eWuQFJiTNKRu1zWsydmp/QHcT29B9FlXbLPISqw5/0zdKIneTs1xu5L8bHdB9F1ZCjrnRnVrHGOL0ci3BfFUxFj2tka4EPjeAQQeEEHUQrHoOLYdXG3pboh5cFsf2UvIWFN2X+ZYi82G74ay6mcd8OxceHqk+YqFqmBzHlj2ljmmzmuBBB5CCuq0t7m+xncmK0017NEjWydnJvHk8tg6/nAVwAqPBXAze4xuvCqaa9yYw1/XZvHe0FB0SgXZLePoupN8UanpQLslvH0XUm+KNBCyIiAiIguTkZ5Mpexj+ALdLS5GeTKXsY/gC3SAiIgIiICIiAoZ2Sf2Sk7WT8sKZlDWyTH/iUnayfAEEAoiIC6rNd5co+1HuK5VdLm2nazGaNzzojbmC/S67R7SEFvQuezh+R6zsJPhXQhc3nIma3BqwuIA2l418pFgO9BUFERAWVhbrJHAn1tdDTsBOm4aZ5sYN3uPJYA+mwQXCpT9E3qt9wVYcvxNieUE7KZjp3NdtTA3mxb0kngA0tLWrRFmqw1arDoWmwLAKWghLYWCO+t8h1ySO43SPOtx4V5taKxvPKGYhH2QWZmKC0uIaFTLqIiGuFnWv4w+fV51JlXXMiGiOECwaNQFvcFr63Fy7Uzejl4/8ApawlVriHH613pp+c9fZLxaWZ52e9VVukN3HzAcAXgsIqlly3yWm153mXQisVjaGUWEWtllZa4g3BsV+UWYmYneGG6ocX4pP5vmtVlrkBSYkzSe0RzW3lQwAP6A/ie3oPoXkvqo650Z1axxg/+uRWbh3H7U2pqOcdfdDy6XfnRXDLPIarw59pm6UZO8mZcxu5Ln9l3QfapV2OOMaVNUUrjrjeJWD7sgs4D8Tb/iUpkxVMTo3tbI1ws+N4BBB5WnhXHYHm7FBiramidaB4cyeBxO9DhcOidxgODd6eU2PErbiy0y1i1J3iUCYmJ2lIagXZLePoupN8UankKBtkt4+i6k3xRrYwhZERAREQXJyM8mUvYx/AFulpcjPJlL2MfwBbpAREQEREBERAUV7IXDHSYXHK0X2mUF3Ue0tJ79FSovkxXD2VFPJDKNJkjSx46HDi6eNBSgrC6HLbJWbDqswzC41mKQAhsjL6nDp5RxHvXPICyCsIgk/J7PXXU8QjlbHVhos18hcJLDg0nD6x6Sufy0zh1eJANmc2OIG4hjBDCeIvJ+sRxLkEQFkL1pad8j2sja573GzWtBc4nkAHCpnyCzKk2mxLejUW0zTvj2rhwdUd6CNsj8iqrEZNGnZvAbPmfcRM49brazbiFzrCsfkBkHBhkR0PpZnAbZM4WJ+60fst6OPjXQwRQ00IYxrIY2izWNAaB5gFqq3FXP1N3g9p865+u4lh0kf9TvPRtx4bX9GzrsUazUN87o4B5ytDU1Dnm7jfo4h5l4rKpWu4pm1U7TO1ejo4sFac/WRYWVhcxvEREBERAREQZRYRB+mOINwbHlC3NDi/7Mmr73z5FpUU7R6/Npbb0n8ezVkxVvHN2TXatSg3ZJ07i+keGuLA2YOeAdEEujIBdwAnWpKo690Z1axzTwejkW4LoqmJ0cjGyMcLPjeA4EHlaeFXXQcWw6qNv226OdlwWp/MKXrCmzL/ADLFulNhu+brLqZx3w7Jx+t1T3lQxUQuY4te0scDZzXAhwI4QQeArqtDyREQXJyM8mUvYx/AFulpcjPJlL2MfwBbpAREQEREBERAREQajKXJynroNqqYxI3haeBzDwaTHcLSoGyrzLVlO4upCKyLXYamzNHEC3gcekH0BWQWCEFJa2hkhfoTRvhdzXtLHdzgvBXcnpWPFpGtkHI4Bw7ita7JaiJuaOlP+zH/AGoKa2XXZD5v6vEXXibtUN99O8HQ1cOhxvPm7wrN/wCE6H+DpfUx/wBq2kMDWNDWAMaBZrWiwA5ABwIOXyLyCpcNZ9EzTlI307wDIegcwdA9q3FdiobqZvj7Atm5gIsdYXhuCPmN7gomrpqL1/ThtEfd7pNYne0buXnmc43cST/9wDiXmus3BHzG9wTcEfMb3BVu305nvMzbJEz+UyNXWPSrk0XWbhj5je5NwR8xvcvHlnL8kdmfGx0cmi6zcEfMb3JuCPmN7k8s5fkjseNjo5NF1m4Y+Y3uCbhj5je4J5Zy/JHY8bHRyaLrNwR8xvcm4I+Y3uTyzl+SOx42Ojk0XWbgj5je5NwR8xvcnlnL8kdjxsdHJous3DHzG9wTcMfMb3J5Zy/JHY8bHRyaLrNwR8xvcm4I+Y3uWfLOX5I7HjY6OTX6Y8g3BII5F1W4I+Y3uTcEfMb3JH03mid4yR/ZOsrPrDW0OL8Umr73F6Vp8ts31JiTC5wEU1t5UMA0tXAHj9tvQfQQuq3BHzG9wXrHCGizQAOQKxaLFqcVf05rRb/UPJakzvWNlR8tMh6rDpLTt0oyd5My5jdya/2T0H2rmVduqpGSMLJGtkY76zXtDmkdLTqK1v8AhOh/g6X1Mf8Aap7WxkZ5Mpexj+ALdLzghaxoawBjQLNa0ANAHEAOAL0QEREBERAREQEREBERAREQEREBERAREQEREBERAREQEREBERAREQEREBERAREQEREBERAREQEREBER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AutoShape 8" descr="data:image/jpeg;base64,/9j/4AAQSkZJRgABAQAAAQABAAD/2wCEAAkGBxQTDhUUEhQUEBUXFxUXFBQVFxcWFBcVFBQWFhcXFBQYHC0gGBolHBYUITEhJSkrLi4uFx8zODMsNygtLisBCgoKDg0OGhAQGTchHyQsLDQwNzc3LDcuMi8vLCwsLCs3KywsLDQvNywsLCwsLC8sLCwwLCw3LCwrKywsLCwsNP/AABEIAJQBOwMBIgACEQEDEQH/xAAcAAEAAgMBAQEAAAAAAAAAAAAABwgBBQYDBAL/xABKEAABAwIBBAwKBwYGAwAAAAABAAIDBBEFBgcSIQgTFCIxQVFSYXJzkRczNXGBk6GxstEjMjRigrPTQlNUkqPSFmN0g6LhJMHw/8QAGgEBAAIDAQAAAAAAAAAAAAAAAAQGAQMFAv/EACsRAQACAQIEBQMFAQAAAAAAAAABAgMEEQUhUZEUFjFBUwZxgRIyYaGxIv/aAAwDAQACEQMRAD8AnFEWCUGVi68K2tjhjdJK9sTGi7nvIa0DlJKiLKvPnEwllDFug6/pZSWx3+6wb53nJHpQTJdZVUMWzp4nPe9S6IH9mEBg7xr9q5isxaeXxs0svXke74iguppjlCyCqPL9MkINwSDyg2PsQXgusXVOaDK+uhI2qrqG24Btji3+VxI9i7XAs99dEQJ2R1bekbXJ6Ht1d7Sgski4/IvONR4jZsbtqm44ZLB/ToHgePMuvugyiIgIiIF0UE5xs69ZTYpNBSujEcei3fMDjp6ILtd+lcz4a8U58Pqh80FnEVY/DXinPh9UPmnhrxTnw+qHzQWcRVj8NeKc+H1Q+aeGvFOfD6ofNBZxFzWbrKE12Fw1DyDIQWyWFhpsOi6w4v8AtdKgXRcBnhyoqMOoopaYsDnTBjtNukNEse7gPHdoUReGvFOfD6ofNBZxFWPw14pz4fVD5p4a8U58Pqh80FnEVY/DXinPh9UPmnhrxTnw+qHzQWcRVj8NeKc+H1Q+aeGvFOfD6ofNBZxFWPw14pz4fVD5p4a8U58Pqh80FnEVZ6fPRibntGnDrIHihxm3KrF4hiTIKZ88p0WRsL3noa25sOM9CD7boooxPKKukdTufuilZVF25qWkZC6p0WN09KeWc6LSWm+iBqt3sMx6uEk4gkqKh9MGvnoa6OITujcL3gng3ulYGwIOtBK6LX4BisdVSx1ERuyRoc3lHKD0g3HoWwQF5VU7Y2Oe8hrWguc48Aa0XJPoXqVG2fnGDBg5jabGeRsR6ti93sbb0oIbzmZfS4lUENJZTMJ2qPg0vvyDjcfYuK0kKwgIiy1BhF3GAZq8Rq4hKyJsTCLtMztAuHKG2Jt5wFp8qMj6ugcBVQmMH6rxvo3eZ41X6DYoOfWVhEHpFMWuDmktc0gtcDYgjWCCOAg21qyGZvOEa+I09SRumMAh2obbHwaVucOPzgqta3eRuMuo8Qp6gGwZI3T6Y3HReP5SfYguQiwFlAXz4hVtihklfqbGxz3dVjS4+4r6FwGe7F9owWVoNnTFsLfM7W634WlBWXEax000kr/rSPc93JpPcXG3evlREBERAWQsIgnPY34xvaqlJ42zM9I0H2H4WKcFU3NJjO5cap3E2bI7aX+aXej/AJaKtiEET7I3yXB/qW/lSKuqsVsjfJcH+pb+VIq6oCIiAiIgIiICIiD2o/Gs6zfeFbzLPCHVeFT07CA+SKzL8GmLOaDyAkAX6VUOj8azrN94V2ohvR5h7kET1b2YnUYbE5pifTukbWQGTaZ4iIdFpbZweWlwFiy/CmGzMwasr2aO2Nm0HUbA8SVM0pbomK1zJbStrcLcKkjF8nqWqtumnintwF7ASPMeFfnCMmqSmJNPTwwE8bGAHv4UHw5vcIfS4XDDLbbBpvkA4GvlkdI5o6AX29C6NEQFDOyT+yUnayflhTMoZ2Sf2Sk7WT8sIICREQF0Ob6iZNi9JHINJjpmaTTwEDfWPQba1zy6rNd5co+1HuKC3DVy+c2kZJg1WHgOAic4dDmC7SOkELqAuezh+R6zsJPhQU+REQEREF3aTxbeq33Bey8aTxbOq33BeyAoB2R+L6VVT0wOqNjpXj70h0W36Q1p/mU+lVEzk4xurF6mS927YWM5NGPeC3RqJ9KDmEREGQuzzkZM7iNHYWEtJE53F9I24f6dbe9aTI7DN04lTQWuJJow7qaQLz6GhxU37InCtPDoZwNcMmiTyMmFiP5msQV3REQfuKQtcHA2IIIPSDcK5mTGKCqoYJxr2yNjj1iN97bqmCsbsecZ23DJIHHfQSnRH+XLvh598JPYg7HLjI6LE4GQzvkjax+2Ax6IJIaW2Ok06t8VxfgEof39X3xfpqWUQRL4BKH9/V98X6ajfO1kPDhclO2CSWTbWyF22aJtoFoFtFo5xVolAuyW8fRdSb4o0ELIiICIiCesBzJUc9JDK6eqDpI2PIaYrAuFyBdnBrX3+ASh/f1ffF+mpAyM8mUvYx/AFukETszD0QIIqKq4II1xcX+2pXYLADkWUQEREBERAUM7JP7JSdrJ+WFMyhnZJ/ZKTtZPywggJERAXVZrvLlH2o9xXKrqs13lyj7Ue4oLcBc9nD8j1nYSfCuhC02WVE+fDamKJunI+J7WNuBdxFgLk2HpKCmyLufBFi/8H/Xp/wBVPBFi/wDB/wBen/VQcMi7nwRYv/B/16f9VPBFi/8AB/16f9VBaSk8Wzqt9wXsvKmbZjQeEAA+cBeqDSZaYtuXDaifgLInlnXIsz2kKnBVidkTjG14fFTg655LkfchsT/ycxV1QERZCCT9j5he2Ys6Ui4hicfxSHRHs0lN+cTDN0YRVRAXcYnOYPvMGmLdOr2rh9jnhehh805FjNLotPKyJtrj8Tnj0KWiNVkFH1hbfKvC9y19RBa21yva3q3uz/iQtQgKS8weMbTi+1E2bUMcz8bN+32Bw9KjRfdguIOp6qGdv1opGSD8Dg6x89rILqovGkqBJGx7dbXta5p6HC4XsgKBdkt4+i6k3xRqelAuyW8fRdSb4o0ELIiICIiC5ORnkyl7GP4At0tLkZ5Mpexj+ALdICIiAiIgIiIChnZJ/ZKTtZPywpmUM7JP7JSdrJ+WEEBIiIC6rNd5co+1HuK5VdVmu8uUfaj3FBbgLKwFlAREQEREBYKyvKpmaxjnuNmtBc48jWi5PcCgrZn7xfbsY2oHewRtZbkc7fu9Otvco1K+7HsSdU1c07uGWR79fEHOJA9AsPQvgQFkLCyAgmXIzPBTUOHw0wpZXGNtnODmAOeSS4gdJK3Xh9p/4Sf+ZiivIrICrxF/0LdCG9nTv1MHLo8b3dA9JC7nK3MhJHCH0MjqhzR9JE+we4jhdEeD8J70Ef5wMoYq/EH1MUboQ9rNJriCdJosTcehc0vappnRvcx7SxzTZzXAhwPIQeBeKAiIgtNmUxrdOCxAm74S6B/4LFvn3jm+1d6oB2OOL6NTUUxOqRjZGD70ZId7HDuU/ICgXZLePoupN8UanpQLslvH0XUm+KNBCyIiAiIguTkZ5Mpexj+ALdLS5GeTKXsY/gC3SAiIgIiICIiAoZ2Sf2Sk7WT8sKZlDOyT+yUnayflhBASIiAuqzXeXKPtR7iuVXVZrvLlH2o9xQW4C1eVOJOpqCedgaXRRve0OvoktF9dltAuezh+R6zsJPhQQv4ea79xTdz/AO5PDxXfuKbuf/comRBLPh4rv3FN3P8A7k8PNd+4pu5/9yiZEF34H3Y0njAPeFx+eDF9z4JUEGzpGiJvLeQ6Jt+G666k8U3qt9wUIbJHF7upaUHUA+Z46TvI/ZtneghIrCyu4yFzaVWIlr9Hc9PqvM8fWH+U3hceng6UHIUFBJNI2OJj5XuNmsYLk3NuAKbcgsyrWhs2Jb52oimad6OP6V4+t1Rq6SpGyUyPpMNitAwBx+vM/XI63K7iHQLBfTXYxfVH/N8goer12HS13yT+PdspiteeT7JJ4oGBjQGgCzWMAAA4gAOAL5qXGATZ40eQjWPStK43NzrPKiqeb6g1FskWpyr0Tq6SsRtPq/eWuQFJiTNKRu1zWsydmp/QHcT29B9FlXbLPISqw5/0zdKIneTs1xu5L8bHdB9F1ZCjrnRnVrHGOL0ci3BfFUxFj2tka4EPjeAQQeEEHUQrHoOLYdXG3pboh5cFsf2UvIWFN2X+ZYi82G74ay6mcd8OxceHqk+YqFqmBzHlj2ljmmzmuBBB5CCuq0t7m+xncmK0017NEjWydnJvHk8tg6/nAVwAqPBXAze4xuvCqaa9yYw1/XZvHe0FB0SgXZLePoupN8UanpQLslvH0XUm+KNBCyIiAiIguTkZ5Mpexj+ALdLS5GeTKXsY/gC3SAiIgIiICIiAoZ2Sf2Sk7WT8sKZlDWyTH/iUnayfAEEAoiIC6rNd5co+1HuK5VdLm2nazGaNzzojbmC/S67R7SEFvQuezh+R6zsJPhXQhc3nIma3BqwuIA2l418pFgO9BUFERAWVhbrJHAn1tdDTsBOm4aZ5sYN3uPJYA+mwQXCpT9E3qt9wVYcvxNieUE7KZjp3NdtTA3mxb0kngA0tLWrRFmqw1arDoWmwLAKWghLYWCO+t8h1ySO43SPOtx4V5taKxvPKGYhH2QWZmKC0uIaFTLqIiGuFnWv4w+fV51JlXXMiGiOECwaNQFvcFr63Fy7Uzejl4/8ApawlVriHH613pp+c9fZLxaWZ52e9VVukN3HzAcAXgsIqlly3yWm153mXQisVjaGUWEWtllZa4g3BsV+UWYmYneGG6ocX4pP5vmtVlrkBSYkzSe0RzW3lQwAP6A/ie3oPoXkvqo650Z1axxg/+uRWbh3H7U2pqOcdfdDy6XfnRXDLPIarw59pm6UZO8mZcxu5Ln9l3QfapV2OOMaVNUUrjrjeJWD7sgs4D8Tb/iUpkxVMTo3tbI1ws+N4BBB5WnhXHYHm7FBiramidaB4cyeBxO9DhcOidxgODd6eU2PErbiy0y1i1J3iUCYmJ2lIagXZLePoupN8UankKBtkt4+i6k3xRrYwhZERAREQXJyM8mUvYx/AFulpcjPJlL2MfwBbpAREQEREBERAUV7IXDHSYXHK0X2mUF3Ue0tJ79FSovkxXD2VFPJDKNJkjSx46HDi6eNBSgrC6HLbJWbDqswzC41mKQAhsjL6nDp5RxHvXPICyCsIgk/J7PXXU8QjlbHVhos18hcJLDg0nD6x6Sufy0zh1eJANmc2OIG4hjBDCeIvJ+sRxLkEQFkL1pad8j2sja573GzWtBc4nkAHCpnyCzKk2mxLejUW0zTvj2rhwdUd6CNsj8iqrEZNGnZvAbPmfcRM49brazbiFzrCsfkBkHBhkR0PpZnAbZM4WJ+60fst6OPjXQwRQ00IYxrIY2izWNAaB5gFqq3FXP1N3g9p865+u4lh0kf9TvPRtx4bX9GzrsUazUN87o4B5ytDU1Dnm7jfo4h5l4rKpWu4pm1U7TO1ejo4sFac/WRYWVhcxvEREBERAREQZRYRB+mOINwbHlC3NDi/7Mmr73z5FpUU7R6/Npbb0n8ezVkxVvHN2TXatSg3ZJ07i+keGuLA2YOeAdEEujIBdwAnWpKo690Z1axzTwejkW4LoqmJ0cjGyMcLPjeA4EHlaeFXXQcWw6qNv226OdlwWp/MKXrCmzL/ADLFulNhu+brLqZx3w7Jx+t1T3lQxUQuY4te0scDZzXAhwI4QQeArqtDyREQXJyM8mUvYx/AFulpcjPJlL2MfwBbpAREQEREBERAREQajKXJynroNqqYxI3haeBzDwaTHcLSoGyrzLVlO4upCKyLXYamzNHEC3gcekH0BWQWCEFJa2hkhfoTRvhdzXtLHdzgvBXcnpWPFpGtkHI4Bw7ita7JaiJuaOlP+zH/AGoKa2XXZD5v6vEXXibtUN99O8HQ1cOhxvPm7wrN/wCE6H+DpfUx/wBq2kMDWNDWAMaBZrWiwA5ABwIOXyLyCpcNZ9EzTlI307wDIegcwdA9q3FdiobqZvj7Atm5gIsdYXhuCPmN7gomrpqL1/ThtEfd7pNYne0buXnmc43cST/9wDiXmus3BHzG9wTcEfMb3BVu305nvMzbJEz+UyNXWPSrk0XWbhj5je5NwR8xvcvHlnL8kdmfGx0cmi6zcEfMb3JuCPmN7k8s5fkjseNjo5NF1m4Y+Y3uCbhj5je4J5Zy/JHY8bHRyaLrNwR8xvcm4I+Y3uTyzl+SOx42Ojk0XWbgj5je5NwR8xvcnlnL8kdjxsdHJous3DHzG9wTcMfMb3J5Zy/JHY8bHRyaLrNwR8xvcm4I+Y3uWfLOX5I7HjY6OTX6Y8g3BII5F1W4I+Y3uTcEfMb3JH03mid4yR/ZOsrPrDW0OL8Umr73F6Vp8ts31JiTC5wEU1t5UMA0tXAHj9tvQfQQuq3BHzG9wXrHCGizQAOQKxaLFqcVf05rRb/UPJakzvWNlR8tMh6rDpLTt0oyd5My5jdya/2T0H2rmVduqpGSMLJGtkY76zXtDmkdLTqK1v8AhOh/g6X1Mf8Aap7WxkZ5Mpexj+ALdLzghaxoawBjQLNa0ANAHEAOAL0QEREBERAREQEREBERAREQEREBERAREQEREBERAREQEREBERAREQEREBERAREQEREBERAREQEREBER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6" name="Picture 10" descr="http://period3businessbasicsspring2012.wikispaces.com/file/view/caterpillar-logo-2012%5B1%5D.jpg/313210036/394x186/caterpillar-logo-2012%5B1%5D.jpg"/>
          <p:cNvPicPr>
            <a:picLocks noChangeAspect="1" noChangeArrowheads="1"/>
          </p:cNvPicPr>
          <p:nvPr/>
        </p:nvPicPr>
        <p:blipFill>
          <a:blip r:embed="rId24" cstate="screen"/>
          <a:srcRect/>
          <a:stretch>
            <a:fillRect/>
          </a:stretch>
        </p:blipFill>
        <p:spPr bwMode="auto">
          <a:xfrm>
            <a:off x="304800" y="5505449"/>
            <a:ext cx="1143000" cy="539589"/>
          </a:xfrm>
          <a:prstGeom prst="rect">
            <a:avLst/>
          </a:prstGeom>
          <a:noFill/>
        </p:spPr>
      </p:pic>
      <p:pic>
        <p:nvPicPr>
          <p:cNvPr id="29708" name="Picture 12" descr="Google"/>
          <p:cNvPicPr>
            <a:picLocks noChangeAspect="1" noChangeArrowheads="1"/>
          </p:cNvPicPr>
          <p:nvPr/>
        </p:nvPicPr>
        <p:blipFill>
          <a:blip r:embed="rId25" cstate="screen"/>
          <a:srcRect/>
          <a:stretch>
            <a:fillRect/>
          </a:stretch>
        </p:blipFill>
        <p:spPr bwMode="auto">
          <a:xfrm>
            <a:off x="1600200" y="5581649"/>
            <a:ext cx="1456425" cy="514351"/>
          </a:xfrm>
          <a:prstGeom prst="rect">
            <a:avLst/>
          </a:prstGeom>
          <a:noFill/>
        </p:spPr>
      </p:pic>
      <p:pic>
        <p:nvPicPr>
          <p:cNvPr id="29710" name="Picture 14" descr="http://www.telecomlead.com/wp-content/uploads/2013/10/Time-Warner-Cable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4743449"/>
            <a:ext cx="1295400" cy="974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757307"/>
            <a:ext cx="9144000" cy="5163062"/>
          </a:xfrm>
          <a:prstGeom prst="rect">
            <a:avLst/>
          </a:prstGeom>
          <a:solidFill>
            <a:schemeClr val="bg1">
              <a:lumMod val="10000"/>
              <a:alpha val="3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pic>
        <p:nvPicPr>
          <p:cNvPr id="3" name="Picture 2" descr="NASA_logo_white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358" y="2167135"/>
            <a:ext cx="1487542" cy="413033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Xilinx logo_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469" y="946298"/>
            <a:ext cx="1824734" cy="371866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nalogDevices_logo_white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99" y="2222584"/>
            <a:ext cx="1400574" cy="400994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LEGO-Education-logo-new_white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982" y="2191518"/>
            <a:ext cx="1872786" cy="45241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texas-instruments-logo_white.eps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234" y="2870741"/>
            <a:ext cx="2172898" cy="50988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paceX.eps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114" y="4299098"/>
            <a:ext cx="3670886" cy="45638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esla_w.eps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14" y="1037683"/>
            <a:ext cx="2879286" cy="29575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pecialized_w.eps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229542"/>
            <a:ext cx="2289021" cy="876647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Duke_Energy_w.eps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32" y="2956507"/>
            <a:ext cx="1470994" cy="469466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023" y="5228737"/>
            <a:ext cx="2367726" cy="486699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Thales logo White.eps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656" y="3843390"/>
            <a:ext cx="1571975" cy="190276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ltera_white.eps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15"/>
          <a:stretch/>
        </p:blipFill>
        <p:spPr>
          <a:xfrm>
            <a:off x="7655705" y="5266375"/>
            <a:ext cx="1297795" cy="292152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rm_4c_logo_white.eps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76"/>
          <a:stretch/>
        </p:blipFill>
        <p:spPr>
          <a:xfrm>
            <a:off x="7784034" y="1018282"/>
            <a:ext cx="962034" cy="298813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Honeywell Logo_white.ep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999" y="3147998"/>
            <a:ext cx="1529201" cy="290675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IBM_logo_white.eps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063" y="2250030"/>
            <a:ext cx="876136" cy="350214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Intel_small_logo_white.eps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911" y="726135"/>
            <a:ext cx="1157853" cy="874065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Lockheed Martin logo_white.eps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91" y="3685061"/>
            <a:ext cx="1770705" cy="408625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Microsoft_white.eps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37"/>
          <a:stretch/>
        </p:blipFill>
        <p:spPr>
          <a:xfrm>
            <a:off x="2091056" y="1638412"/>
            <a:ext cx="1452245" cy="253545"/>
          </a:xfrm>
          <a:prstGeom prst="rect">
            <a:avLst/>
          </a:prstGeom>
          <a:ln>
            <a:noFill/>
          </a:ln>
        </p:spPr>
      </p:pic>
      <p:pic>
        <p:nvPicPr>
          <p:cNvPr id="21" name="Picture 20" descr="Prolucid Technologies logo_white.eps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231" y="3795495"/>
            <a:ext cx="1648039" cy="238171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siemens-logo_white.eps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951" y="3788573"/>
            <a:ext cx="1512815" cy="245093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Tektronix 4c logo_white.eps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67"/>
          <a:stretch/>
        </p:blipFill>
        <p:spPr>
          <a:xfrm>
            <a:off x="7354555" y="3051639"/>
            <a:ext cx="1484643" cy="607200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Boeing_white.eps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616" y="1614798"/>
            <a:ext cx="1721283" cy="393698"/>
          </a:xfrm>
          <a:prstGeom prst="rect">
            <a:avLst/>
          </a:prstGeom>
          <a:ln>
            <a:noFill/>
          </a:ln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665" y="5353200"/>
            <a:ext cx="1348542" cy="2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7999" y="5047727"/>
            <a:ext cx="526997" cy="65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9079" y="4596697"/>
            <a:ext cx="1942841" cy="15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83" y="1613676"/>
            <a:ext cx="1248648" cy="36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720" y="1620708"/>
            <a:ext cx="1971753" cy="26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27"/>
          <a:stretch/>
        </p:blipFill>
        <p:spPr bwMode="auto">
          <a:xfrm>
            <a:off x="217386" y="5339102"/>
            <a:ext cx="1287443" cy="22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462" y="2279800"/>
            <a:ext cx="1093757" cy="34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120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/>
          <a:srcRect r="8398"/>
          <a:stretch>
            <a:fillRect/>
          </a:stretch>
        </p:blipFill>
        <p:spPr>
          <a:xfrm>
            <a:off x="4572000" y="3530600"/>
            <a:ext cx="457200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/>
          <a:srcRect r="11941"/>
          <a:stretch>
            <a:fillRect/>
          </a:stretch>
        </p:blipFill>
        <p:spPr>
          <a:xfrm>
            <a:off x="3898899" y="0"/>
            <a:ext cx="5245101" cy="3970867"/>
          </a:xfrm>
          <a:prstGeom prst="rect">
            <a:avLst/>
          </a:prstGeom>
        </p:spPr>
      </p:pic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/>
          <a:srcRect r="-14330"/>
          <a:stretch/>
        </p:blipFill>
        <p:spPr>
          <a:xfrm>
            <a:off x="0" y="0"/>
            <a:ext cx="5459880" cy="368926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/>
          <a:srcRect l="11298" b="16594"/>
          <a:stretch>
            <a:fillRect/>
          </a:stretch>
        </p:blipFill>
        <p:spPr>
          <a:xfrm>
            <a:off x="0" y="3609624"/>
            <a:ext cx="4783342" cy="3248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28600" y="3543300"/>
            <a:ext cx="5029200" cy="83457"/>
          </a:xfrm>
          <a:prstGeom prst="rect">
            <a:avLst/>
          </a:prstGeom>
          <a:solidFill>
            <a:srgbClr val="E6B1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81550" y="3947524"/>
            <a:ext cx="4362450" cy="45719"/>
          </a:xfrm>
          <a:prstGeom prst="rect">
            <a:avLst/>
          </a:prstGeom>
          <a:solidFill>
            <a:srgbClr val="0138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743450" y="3479801"/>
            <a:ext cx="57150" cy="3606800"/>
          </a:xfrm>
          <a:prstGeom prst="rect">
            <a:avLst/>
          </a:prstGeom>
          <a:solidFill>
            <a:srgbClr val="C4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 flipH="1">
            <a:off x="4743450" y="-431800"/>
            <a:ext cx="76200" cy="3962400"/>
          </a:xfrm>
          <a:prstGeom prst="rect">
            <a:avLst/>
          </a:prstGeom>
          <a:solidFill>
            <a:srgbClr val="1A9D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2958548" y="2286000"/>
            <a:ext cx="3594652" cy="2667000"/>
          </a:xfrm>
          <a:prstGeom prst="ellipse">
            <a:avLst/>
          </a:prstGeom>
          <a:gradFill flip="none" rotWithShape="1">
            <a:gsLst>
              <a:gs pos="33000">
                <a:schemeClr val="bg2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husmith\Documents\Hunter Drive\Graphics\FIRST\First Logo - Large Transparent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733800" y="2667000"/>
            <a:ext cx="2209800" cy="1843341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>
          <a:xfrm>
            <a:off x="-381000" y="5715000"/>
            <a:ext cx="4267200" cy="83820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ts val="2500"/>
              </a:lnSpc>
            </a:pPr>
            <a:r>
              <a:rPr lang="en-US" sz="3600" dirty="0"/>
              <a:t>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066800" y="5743466"/>
            <a:ext cx="45720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 dirty="0"/>
              <a:t>ni.com/first</a:t>
            </a:r>
          </a:p>
          <a:p>
            <a:pPr algn="r">
              <a:lnSpc>
                <a:spcPts val="2500"/>
              </a:lnSpc>
            </a:pPr>
            <a:r>
              <a:rPr lang="en-US" sz="2000" dirty="0"/>
              <a:t>usfirst.org</a:t>
            </a:r>
          </a:p>
        </p:txBody>
      </p:sp>
    </p:spTree>
    <p:extLst>
      <p:ext uri="{BB962C8B-B14F-4D97-AF65-F5344CB8AC3E}">
        <p14:creationId xmlns:p14="http://schemas.microsoft.com/office/powerpoint/2010/main" val="3997275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IRST Global ￢ﾀﾓ Not A Robot">
            <a:hlinkClick r:id="" action="ppaction://media"/>
            <a:extLst>
              <a:ext uri="{FF2B5EF4-FFF2-40B4-BE49-F238E27FC236}">
                <a16:creationId xmlns:a16="http://schemas.microsoft.com/office/drawing/2014/main" id="{E5B5D59C-8DEB-4688-B169-ACC9956154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3867" y="838200"/>
            <a:ext cx="9211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1" y="1828800"/>
            <a:ext cx="4114800" cy="3048000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pPr defTabSz="45717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00" dirty="0">
                <a:solidFill>
                  <a:schemeClr val="accent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Lincoln High School</a:t>
            </a:r>
          </a:p>
          <a:p>
            <a:pPr defTabSz="45717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kern="1200" spc="-100" dirty="0">
                <a:solidFill>
                  <a:schemeClr val="accent1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Tigers 5540</a:t>
            </a:r>
          </a:p>
          <a:p>
            <a:pPr defTabSz="45717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b="0" i="0" kern="1200" spc="-100" dirty="0">
              <a:solidFill>
                <a:schemeClr val="accent1"/>
              </a:solidFill>
              <a:latin typeface="Browallia New" panose="020B0604020202020204" pitchFamily="34" charset="-34"/>
              <a:ea typeface="+mj-ea"/>
              <a:cs typeface="Browallia New" panose="020B0604020202020204" pitchFamily="34" charset="-34"/>
            </a:endParaRPr>
          </a:p>
          <a:p>
            <a:pPr defTabSz="45717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0" i="0" kern="1200" spc="-100" dirty="0">
                <a:solidFill>
                  <a:schemeClr val="accent1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FRC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1ACFA0-0198-40C8-8D76-CFCDBFE95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-1" b="-1"/>
          <a:stretch/>
        </p:blipFill>
        <p:spPr>
          <a:xfrm>
            <a:off x="4724400" y="1295400"/>
            <a:ext cx="41910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usfirst.org/uploadedImages/Who/Media_Center/IMG_742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1295400"/>
            <a:ext cx="3733800" cy="91440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</a:t>
            </a:r>
            <a:r>
              <a:rPr lang="en-US" sz="2000" dirty="0">
                <a:solidFill>
                  <a:schemeClr val="tx1"/>
                </a:solidFill>
              </a:rPr>
              <a:t>or </a:t>
            </a:r>
            <a:r>
              <a:rPr lang="en-US" sz="2000" b="1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nspiration and </a:t>
            </a:r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dirty="0">
                <a:solidFill>
                  <a:schemeClr val="tx1"/>
                </a:solidFill>
              </a:rPr>
              <a:t>ecognition of </a:t>
            </a:r>
            <a:r>
              <a:rPr lang="en-US" sz="2000" b="1" dirty="0">
                <a:solidFill>
                  <a:schemeClr val="tx1"/>
                </a:solidFill>
              </a:rPr>
              <a:t>S</a:t>
            </a:r>
            <a:r>
              <a:rPr lang="en-US" sz="2000" dirty="0">
                <a:solidFill>
                  <a:schemeClr val="tx1"/>
                </a:solidFill>
              </a:rPr>
              <a:t>cience and </a:t>
            </a:r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echnology</a:t>
            </a:r>
          </a:p>
        </p:txBody>
      </p:sp>
      <p:pic>
        <p:nvPicPr>
          <p:cNvPr id="218114" name="Picture 2" descr="C:\Users\husmith\Documents\Hunter Drive\Graphics\FIRST\First Logo - Large Transparen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72200" y="137859"/>
            <a:ext cx="1387662" cy="1157541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7300" y="2081333"/>
            <a:ext cx="1673696" cy="609599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/>
              </a:rPr>
              <a:t>1989</a:t>
            </a:r>
          </a:p>
        </p:txBody>
      </p:sp>
      <p:sp>
        <p:nvSpPr>
          <p:cNvPr id="6" name="Rectangle 5"/>
          <p:cNvSpPr/>
          <p:nvPr/>
        </p:nvSpPr>
        <p:spPr>
          <a:xfrm>
            <a:off x="5283768" y="2723401"/>
            <a:ext cx="1265505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Founded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15745" y="5562600"/>
            <a:ext cx="1370510" cy="723303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/>
              </a:rPr>
              <a:t>64k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8634" y="6202905"/>
            <a:ext cx="1297219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Mentors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86600" y="2723401"/>
            <a:ext cx="1781286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Divisions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13476" y="4420481"/>
            <a:ext cx="1381345" cy="734486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800" b="1" dirty="0">
                <a:cs typeface="Arial"/>
              </a:rPr>
              <a:t>29k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70180" y="5086482"/>
            <a:ext cx="1292681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Robots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85758" y="3331623"/>
            <a:ext cx="1636780" cy="609600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800" b="1" noProof="0" dirty="0">
                <a:cs typeface="Arial"/>
              </a:rPr>
              <a:t>350k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800" y="3997625"/>
            <a:ext cx="1317440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Students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065948" y="5562600"/>
            <a:ext cx="1676400" cy="723303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/>
              </a:rPr>
              <a:t>66k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67911" y="6224962"/>
            <a:ext cx="1297219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Volunteers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162800" y="3342807"/>
            <a:ext cx="1676400" cy="723303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/>
              </a:rPr>
              <a:t>32k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8634" y="4019682"/>
            <a:ext cx="1297219" cy="3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164152" y="2081333"/>
            <a:ext cx="1673696" cy="609599"/>
          </a:xfrm>
          <a:prstGeom prst="rect">
            <a:avLst/>
          </a:prstGeom>
        </p:spPr>
        <p:txBody>
          <a:bodyPr vert="horz" lIns="91435" tIns="45717" rIns="91435" bIns="45717" rtlCol="0">
            <a:noAutofit/>
          </a:bodyPr>
          <a:lstStyle/>
          <a:p>
            <a:pPr marL="173038" marR="0" lvl="0" indent="-173038" algn="ctr" defTabSz="457174" rtl="0" eaLnBrk="1" fontAlgn="auto" latinLnBrk="0" hangingPunct="1">
              <a:lnSpc>
                <a:spcPct val="12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6800" y="5867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Founder: Dean </a:t>
            </a:r>
            <a:r>
              <a:rPr lang="en-US" b="1" dirty="0" err="1">
                <a:solidFill>
                  <a:schemeClr val="bg1"/>
                </a:solidFill>
              </a:rPr>
              <a:t>Kamen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223996" y="2102790"/>
            <a:ext cx="2285997" cy="221688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2456" y="4537125"/>
            <a:ext cx="2005084" cy="560696"/>
          </a:xfrm>
          <a:prstGeom prst="rect">
            <a:avLst/>
          </a:prstGeom>
          <a:solidFill>
            <a:srgbClr val="1A9D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83892" y="4107221"/>
            <a:ext cx="2011907" cy="990600"/>
          </a:xfrm>
          <a:prstGeom prst="rect">
            <a:avLst/>
          </a:prstGeom>
          <a:solidFill>
            <a:srgbClr val="C4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60544" y="3685277"/>
            <a:ext cx="2016456" cy="1412544"/>
          </a:xfrm>
          <a:prstGeom prst="rect">
            <a:avLst/>
          </a:prstGeom>
          <a:solidFill>
            <a:srgbClr val="E6B1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7000" y="3269021"/>
            <a:ext cx="1945944" cy="1828800"/>
          </a:xfrm>
          <a:prstGeom prst="rect">
            <a:avLst/>
          </a:prstGeom>
          <a:solidFill>
            <a:srgbClr val="0138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96081" y="3250143"/>
            <a:ext cx="7937284" cy="1855257"/>
          </a:xfrm>
          <a:custGeom>
            <a:avLst/>
            <a:gdLst>
              <a:gd name="connsiteX0" fmla="*/ 0 w 11451555"/>
              <a:gd name="connsiteY0" fmla="*/ 2392092 h 2635535"/>
              <a:gd name="connsiteX1" fmla="*/ 10584 w 11451555"/>
              <a:gd name="connsiteY1" fmla="*/ 1820531 h 2635535"/>
              <a:gd name="connsiteX2" fmla="*/ 2857597 w 11451555"/>
              <a:gd name="connsiteY2" fmla="*/ 1841699 h 2635535"/>
              <a:gd name="connsiteX3" fmla="*/ 2857597 w 11451555"/>
              <a:gd name="connsiteY3" fmla="*/ 1227800 h 2635535"/>
              <a:gd name="connsiteX4" fmla="*/ 5725777 w 11451555"/>
              <a:gd name="connsiteY4" fmla="*/ 1227800 h 2635535"/>
              <a:gd name="connsiteX5" fmla="*/ 5715194 w 11451555"/>
              <a:gd name="connsiteY5" fmla="*/ 677407 h 2635535"/>
              <a:gd name="connsiteX6" fmla="*/ 8636293 w 11451555"/>
              <a:gd name="connsiteY6" fmla="*/ 677407 h 2635535"/>
              <a:gd name="connsiteX7" fmla="*/ 8625709 w 11451555"/>
              <a:gd name="connsiteY7" fmla="*/ 0 h 2635535"/>
              <a:gd name="connsiteX8" fmla="*/ 11451555 w 11451555"/>
              <a:gd name="connsiteY8" fmla="*/ 21169 h 2635535"/>
              <a:gd name="connsiteX9" fmla="*/ 11440971 w 11451555"/>
              <a:gd name="connsiteY9" fmla="*/ 2635535 h 2635535"/>
              <a:gd name="connsiteX0" fmla="*/ 0 w 11451555"/>
              <a:gd name="connsiteY0" fmla="*/ 2392092 h 2635535"/>
              <a:gd name="connsiteX1" fmla="*/ 10584 w 11451555"/>
              <a:gd name="connsiteY1" fmla="*/ 1820531 h 2635535"/>
              <a:gd name="connsiteX2" fmla="*/ 2857597 w 11451555"/>
              <a:gd name="connsiteY2" fmla="*/ 1841699 h 2635535"/>
              <a:gd name="connsiteX3" fmla="*/ 2857597 w 11451555"/>
              <a:gd name="connsiteY3" fmla="*/ 1227800 h 2635535"/>
              <a:gd name="connsiteX4" fmla="*/ 5725777 w 11451555"/>
              <a:gd name="connsiteY4" fmla="*/ 1227800 h 2635535"/>
              <a:gd name="connsiteX5" fmla="*/ 5715194 w 11451555"/>
              <a:gd name="connsiteY5" fmla="*/ 624485 h 2635535"/>
              <a:gd name="connsiteX6" fmla="*/ 8636293 w 11451555"/>
              <a:gd name="connsiteY6" fmla="*/ 677407 h 2635535"/>
              <a:gd name="connsiteX7" fmla="*/ 8625709 w 11451555"/>
              <a:gd name="connsiteY7" fmla="*/ 0 h 2635535"/>
              <a:gd name="connsiteX8" fmla="*/ 11451555 w 11451555"/>
              <a:gd name="connsiteY8" fmla="*/ 21169 h 2635535"/>
              <a:gd name="connsiteX9" fmla="*/ 11440971 w 11451555"/>
              <a:gd name="connsiteY9" fmla="*/ 2635535 h 2635535"/>
              <a:gd name="connsiteX0" fmla="*/ 0 w 11451555"/>
              <a:gd name="connsiteY0" fmla="*/ 2392092 h 2635535"/>
              <a:gd name="connsiteX1" fmla="*/ 10584 w 11451555"/>
              <a:gd name="connsiteY1" fmla="*/ 1820531 h 2635535"/>
              <a:gd name="connsiteX2" fmla="*/ 2857597 w 11451555"/>
              <a:gd name="connsiteY2" fmla="*/ 1841699 h 2635535"/>
              <a:gd name="connsiteX3" fmla="*/ 2857597 w 11451555"/>
              <a:gd name="connsiteY3" fmla="*/ 1227800 h 2635535"/>
              <a:gd name="connsiteX4" fmla="*/ 5725777 w 11451555"/>
              <a:gd name="connsiteY4" fmla="*/ 1227800 h 2635535"/>
              <a:gd name="connsiteX5" fmla="*/ 5715194 w 11451555"/>
              <a:gd name="connsiteY5" fmla="*/ 624485 h 2635535"/>
              <a:gd name="connsiteX6" fmla="*/ 8615126 w 11451555"/>
              <a:gd name="connsiteY6" fmla="*/ 624485 h 2635535"/>
              <a:gd name="connsiteX7" fmla="*/ 8625709 w 11451555"/>
              <a:gd name="connsiteY7" fmla="*/ 0 h 2635535"/>
              <a:gd name="connsiteX8" fmla="*/ 11451555 w 11451555"/>
              <a:gd name="connsiteY8" fmla="*/ 21169 h 2635535"/>
              <a:gd name="connsiteX9" fmla="*/ 11440971 w 11451555"/>
              <a:gd name="connsiteY9" fmla="*/ 2635535 h 2635535"/>
              <a:gd name="connsiteX0" fmla="*/ 0 w 11451555"/>
              <a:gd name="connsiteY0" fmla="*/ 2623470 h 2635535"/>
              <a:gd name="connsiteX1" fmla="*/ 10584 w 11451555"/>
              <a:gd name="connsiteY1" fmla="*/ 1820531 h 2635535"/>
              <a:gd name="connsiteX2" fmla="*/ 2857597 w 11451555"/>
              <a:gd name="connsiteY2" fmla="*/ 1841699 h 2635535"/>
              <a:gd name="connsiteX3" fmla="*/ 2857597 w 11451555"/>
              <a:gd name="connsiteY3" fmla="*/ 1227800 h 2635535"/>
              <a:gd name="connsiteX4" fmla="*/ 5725777 w 11451555"/>
              <a:gd name="connsiteY4" fmla="*/ 1227800 h 2635535"/>
              <a:gd name="connsiteX5" fmla="*/ 5715194 w 11451555"/>
              <a:gd name="connsiteY5" fmla="*/ 624485 h 2635535"/>
              <a:gd name="connsiteX6" fmla="*/ 8615126 w 11451555"/>
              <a:gd name="connsiteY6" fmla="*/ 624485 h 2635535"/>
              <a:gd name="connsiteX7" fmla="*/ 8625709 w 11451555"/>
              <a:gd name="connsiteY7" fmla="*/ 0 h 2635535"/>
              <a:gd name="connsiteX8" fmla="*/ 11451555 w 11451555"/>
              <a:gd name="connsiteY8" fmla="*/ 21169 h 2635535"/>
              <a:gd name="connsiteX9" fmla="*/ 11440971 w 11451555"/>
              <a:gd name="connsiteY9" fmla="*/ 2635535 h 263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1555" h="2635535">
                <a:moveTo>
                  <a:pt x="0" y="2623470"/>
                </a:moveTo>
                <a:lnTo>
                  <a:pt x="10584" y="1820531"/>
                </a:lnTo>
                <a:lnTo>
                  <a:pt x="2857597" y="1841699"/>
                </a:lnTo>
                <a:lnTo>
                  <a:pt x="2857597" y="1227800"/>
                </a:lnTo>
                <a:lnTo>
                  <a:pt x="5725777" y="1227800"/>
                </a:lnTo>
                <a:lnTo>
                  <a:pt x="5715194" y="624485"/>
                </a:lnTo>
                <a:lnTo>
                  <a:pt x="8615126" y="624485"/>
                </a:lnTo>
                <a:lnTo>
                  <a:pt x="8625709" y="0"/>
                </a:lnTo>
                <a:lnTo>
                  <a:pt x="11451555" y="21169"/>
                </a:lnTo>
                <a:lnTo>
                  <a:pt x="11440971" y="2635535"/>
                </a:lnTo>
              </a:path>
            </a:pathLst>
          </a:custGeom>
          <a:noFill/>
          <a:ln w="28575" cmpd="sng">
            <a:solidFill>
              <a:srgbClr val="4F81BD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25400" dist="25400" dir="2700000" algn="tl" rotWithShape="0">
                    <a:schemeClr val="tx2">
                      <a:lumMod val="75000"/>
                      <a:alpha val="45000"/>
                    </a:schemeClr>
                  </a:outerShdw>
                </a:effectLst>
                <a:latin typeface="Univers LT Std 45 Light"/>
              </a:rPr>
              <a:t> 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724400" y="1973621"/>
            <a:ext cx="1578535" cy="15608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439648" y="1610842"/>
            <a:ext cx="1904149" cy="148814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Univers Com 45 Light" pitchFamily="34" charset="0"/>
              </a:rPr>
              <a:t>The FIRST Continuum</a:t>
            </a:r>
          </a:p>
        </p:txBody>
      </p:sp>
      <p:pic>
        <p:nvPicPr>
          <p:cNvPr id="70658" name="Picture 2" descr="http://www.ortop.org/images/JrFLLicon_RGB%20(1)_2011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3400" y="2964221"/>
            <a:ext cx="1731322" cy="1371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762000" y="471682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471682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Grade 9-12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76800" y="471682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Grade 7-12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471682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Grade 4-8</a:t>
            </a:r>
          </a:p>
        </p:txBody>
      </p:sp>
    </p:spTree>
    <p:extLst>
      <p:ext uri="{BB962C8B-B14F-4D97-AF65-F5344CB8AC3E}">
        <p14:creationId xmlns:p14="http://schemas.microsoft.com/office/powerpoint/2010/main" val="44792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:\Users\husmith\Documents\Hunter Drive\Graphics\FIRST\Jr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2811" y="0"/>
            <a:ext cx="6101189" cy="1120626"/>
          </a:xfrm>
          <a:prstGeom prst="rect">
            <a:avLst/>
          </a:prstGeom>
          <a:noFill/>
        </p:spPr>
      </p:pic>
      <p:pic>
        <p:nvPicPr>
          <p:cNvPr id="4" name="Picture 8" descr="C:\Users\husmith\Documents\Hunter Drive\Graphics\FIRST\Jr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6101189" cy="1120626"/>
          </a:xfrm>
          <a:prstGeom prst="rect">
            <a:avLst/>
          </a:prstGeom>
          <a:noFill/>
        </p:spPr>
      </p:pic>
      <p:pic>
        <p:nvPicPr>
          <p:cNvPr id="217092" name="Picture 4" descr="C:\Users\husmith\Documents\Hunter Drive\Graphics\WeDo Code Snippi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8633" y="5181600"/>
            <a:ext cx="2762686" cy="749300"/>
          </a:xfrm>
          <a:prstGeom prst="rect">
            <a:avLst/>
          </a:prstGeom>
          <a:noFill/>
        </p:spPr>
      </p:pic>
      <p:sp>
        <p:nvSpPr>
          <p:cNvPr id="10" name="Freeform 9"/>
          <p:cNvSpPr/>
          <p:nvPr/>
        </p:nvSpPr>
        <p:spPr>
          <a:xfrm>
            <a:off x="-300567" y="1638300"/>
            <a:ext cx="5177367" cy="1133475"/>
          </a:xfrm>
          <a:custGeom>
            <a:avLst/>
            <a:gdLst>
              <a:gd name="connsiteX0" fmla="*/ 3403600 w 4351867"/>
              <a:gd name="connsiteY0" fmla="*/ 859367 h 1133475"/>
              <a:gd name="connsiteX1" fmla="*/ 3695700 w 4351867"/>
              <a:gd name="connsiteY1" fmla="*/ 929217 h 1133475"/>
              <a:gd name="connsiteX2" fmla="*/ 3943350 w 4351867"/>
              <a:gd name="connsiteY2" fmla="*/ 1119717 h 1133475"/>
              <a:gd name="connsiteX3" fmla="*/ 4324350 w 4351867"/>
              <a:gd name="connsiteY3" fmla="*/ 1011767 h 1133475"/>
              <a:gd name="connsiteX4" fmla="*/ 3778250 w 4351867"/>
              <a:gd name="connsiteY4" fmla="*/ 459317 h 1133475"/>
              <a:gd name="connsiteX5" fmla="*/ 2863850 w 4351867"/>
              <a:gd name="connsiteY5" fmla="*/ 313267 h 1133475"/>
              <a:gd name="connsiteX6" fmla="*/ 1371600 w 4351867"/>
              <a:gd name="connsiteY6" fmla="*/ 27517 h 1133475"/>
              <a:gd name="connsiteX7" fmla="*/ 0 w 4351867"/>
              <a:gd name="connsiteY7" fmla="*/ 478367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867" h="1133475">
                <a:moveTo>
                  <a:pt x="3403600" y="859367"/>
                </a:moveTo>
                <a:cubicBezTo>
                  <a:pt x="3504671" y="872596"/>
                  <a:pt x="3605742" y="885825"/>
                  <a:pt x="3695700" y="929217"/>
                </a:cubicBezTo>
                <a:cubicBezTo>
                  <a:pt x="3785658" y="972609"/>
                  <a:pt x="3838575" y="1105959"/>
                  <a:pt x="3943350" y="1119717"/>
                </a:cubicBezTo>
                <a:cubicBezTo>
                  <a:pt x="4048125" y="1133475"/>
                  <a:pt x="4351867" y="1121834"/>
                  <a:pt x="4324350" y="1011767"/>
                </a:cubicBezTo>
                <a:cubicBezTo>
                  <a:pt x="4296833" y="901700"/>
                  <a:pt x="4021667" y="575734"/>
                  <a:pt x="3778250" y="459317"/>
                </a:cubicBezTo>
                <a:cubicBezTo>
                  <a:pt x="3534833" y="342900"/>
                  <a:pt x="3264958" y="385234"/>
                  <a:pt x="2863850" y="313267"/>
                </a:cubicBezTo>
                <a:cubicBezTo>
                  <a:pt x="2462742" y="241300"/>
                  <a:pt x="1848908" y="0"/>
                  <a:pt x="1371600" y="27517"/>
                </a:cubicBezTo>
                <a:cubicBezTo>
                  <a:pt x="894292" y="55034"/>
                  <a:pt x="249766" y="360892"/>
                  <a:pt x="0" y="47836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091" name="Picture 3" descr="C:\Users\husmith\Documents\Hunter Drive\Graphics\FIRST\FLL Submission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7633" y="1600200"/>
            <a:ext cx="3767856" cy="2991236"/>
          </a:xfrm>
          <a:prstGeom prst="rect">
            <a:avLst/>
          </a:prstGeom>
          <a:noFill/>
        </p:spPr>
      </p:pic>
      <p:pic>
        <p:nvPicPr>
          <p:cNvPr id="18" name="Picture 2" descr="FIRST-FamilyProgramFlag-PP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"/>
          <a:stretch>
            <a:fillRect/>
          </a:stretch>
        </p:blipFill>
        <p:spPr>
          <a:xfrm>
            <a:off x="9615715" y="2986314"/>
            <a:ext cx="1868714" cy="23217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95800" y="2057400"/>
            <a:ext cx="2133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Grades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 Size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Mentors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Students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Season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Countries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Budget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53200" y="2073056"/>
            <a:ext cx="228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k-3</a:t>
            </a:r>
          </a:p>
          <a:p>
            <a:r>
              <a:rPr lang="en-US" sz="2400" b="1" dirty="0"/>
              <a:t>6-9</a:t>
            </a:r>
          </a:p>
          <a:p>
            <a:r>
              <a:rPr lang="en-US" sz="2400" b="1" dirty="0"/>
              <a:t>3,347</a:t>
            </a:r>
          </a:p>
          <a:p>
            <a:r>
              <a:rPr lang="en-US" sz="2400" b="1" dirty="0"/>
              <a:t>2-6</a:t>
            </a:r>
          </a:p>
          <a:p>
            <a:r>
              <a:rPr lang="en-US" sz="2400" b="1" dirty="0"/>
              <a:t>1-3</a:t>
            </a:r>
          </a:p>
          <a:p>
            <a:r>
              <a:rPr lang="en-US" sz="2400" b="1" dirty="0"/>
              <a:t>20,000</a:t>
            </a:r>
          </a:p>
          <a:p>
            <a:r>
              <a:rPr lang="en-US" sz="2400" b="1" dirty="0"/>
              <a:t>Aug - April</a:t>
            </a:r>
          </a:p>
          <a:p>
            <a:r>
              <a:rPr lang="en-US" sz="2400" b="1" dirty="0"/>
              <a:t>12</a:t>
            </a:r>
          </a:p>
          <a:p>
            <a:r>
              <a:rPr lang="en-US" sz="2400" b="1" dirty="0"/>
              <a:t>$50-$200</a:t>
            </a:r>
          </a:p>
          <a:p>
            <a:endParaRPr lang="en-US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8786" name="Picture 2" descr="http://glenridgefirst.files.wordpress.com/2013/01/dsc_3099_marcoc_sm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742949"/>
            <a:ext cx="9144000" cy="6115052"/>
          </a:xfrm>
          <a:prstGeom prst="rect">
            <a:avLst/>
          </a:prstGeom>
          <a:noFill/>
        </p:spPr>
      </p:pic>
      <p:pic>
        <p:nvPicPr>
          <p:cNvPr id="4" name="Picture 8" descr="C:\Users\husmith\Documents\Hunter Drive\Graphics\FIRST\Jr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2811" y="0"/>
            <a:ext cx="6101189" cy="1120626"/>
          </a:xfrm>
          <a:prstGeom prst="rect">
            <a:avLst/>
          </a:prstGeom>
          <a:noFill/>
        </p:spPr>
      </p:pic>
      <p:pic>
        <p:nvPicPr>
          <p:cNvPr id="5" name="Picture 8" descr="C:\Users\husmith\Documents\Hunter Drive\Graphics\FIRST\Jr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6101189" cy="1120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:\Users\husmith\Documents\Hunter Drive\Graphics\FIRST\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8800" y="0"/>
            <a:ext cx="7315200" cy="11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42875"/>
            <a:ext cx="8169275" cy="963613"/>
          </a:xfrm>
        </p:spPr>
        <p:txBody>
          <a:bodyPr/>
          <a:lstStyle/>
          <a:p>
            <a:r>
              <a:rPr lang="en-US"/>
              <a:t>FIRST LEGO League</a:t>
            </a:r>
            <a:endParaRPr lang="en-US" dirty="0"/>
          </a:p>
        </p:txBody>
      </p:sp>
      <p:pic>
        <p:nvPicPr>
          <p:cNvPr id="214020" name="Picture 4" descr="http://2.bp.blogspot.com/-Dz3RkRUIfwo/UOrPoWAccsI/AAAAAAAACKY/Li11HI2kZ6o/s1600/45544_Brick+tw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8200" y="1981200"/>
            <a:ext cx="3041730" cy="2541747"/>
          </a:xfrm>
          <a:prstGeom prst="rect">
            <a:avLst/>
          </a:prstGeom>
          <a:noFill/>
        </p:spPr>
      </p:pic>
      <p:pic>
        <p:nvPicPr>
          <p:cNvPr id="214021" name="Picture 5" descr="C:\Users\husmith\Documents\Hunter Drive\Graphics\EV3\EV3 Software\X3 Simple Code cut out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04800" y="5395362"/>
            <a:ext cx="4572000" cy="1040211"/>
          </a:xfrm>
          <a:prstGeom prst="rect">
            <a:avLst/>
          </a:prstGeom>
          <a:noFill/>
        </p:spPr>
      </p:pic>
      <p:pic>
        <p:nvPicPr>
          <p:cNvPr id="8" name="Picture 9" descr="C:\Users\husmith\Documents\Hunter Drive\Graphics\FIRST\FLL Banner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7315200" cy="112062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4114800" y="1295400"/>
            <a:ext cx="2133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Grades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Team Size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Mentors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Students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Season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Countries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Robot 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Software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Budget</a:t>
            </a:r>
          </a:p>
          <a:p>
            <a:pPr algn="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Field</a:t>
            </a:r>
          </a:p>
          <a:p>
            <a:pPr algn="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1311056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4-8</a:t>
            </a:r>
          </a:p>
          <a:p>
            <a:r>
              <a:rPr lang="en-US" sz="2400" b="1" dirty="0"/>
              <a:t>9-14</a:t>
            </a:r>
          </a:p>
          <a:p>
            <a:r>
              <a:rPr lang="en-US" sz="2400" b="1" dirty="0"/>
              <a:t>20,430</a:t>
            </a:r>
          </a:p>
          <a:p>
            <a:r>
              <a:rPr lang="en-US" sz="2400" b="1" dirty="0"/>
              <a:t>2-10</a:t>
            </a:r>
          </a:p>
          <a:p>
            <a:r>
              <a:rPr lang="en-US" sz="2400" b="1" dirty="0"/>
              <a:t>2 per team</a:t>
            </a:r>
          </a:p>
          <a:p>
            <a:r>
              <a:rPr lang="en-US" sz="2400" b="1" dirty="0"/>
              <a:t>204,000</a:t>
            </a:r>
          </a:p>
          <a:p>
            <a:r>
              <a:rPr lang="en-US" sz="2400" b="1" dirty="0"/>
              <a:t>Aug-April</a:t>
            </a:r>
          </a:p>
          <a:p>
            <a:r>
              <a:rPr lang="en-US" sz="2400" b="1" dirty="0"/>
              <a:t>70</a:t>
            </a:r>
          </a:p>
          <a:p>
            <a:endParaRPr lang="en-US" sz="2400" b="1" dirty="0"/>
          </a:p>
          <a:p>
            <a:r>
              <a:rPr lang="en-US" sz="2400" b="1" dirty="0"/>
              <a:t>MINDSTORMS</a:t>
            </a:r>
          </a:p>
          <a:p>
            <a:r>
              <a:rPr lang="en-US" sz="2400" b="1" dirty="0"/>
              <a:t>LEGO EV3/NXT-G</a:t>
            </a:r>
          </a:p>
          <a:p>
            <a:r>
              <a:rPr lang="en-US" sz="2400" b="1" dirty="0"/>
              <a:t>$300-$1000</a:t>
            </a:r>
          </a:p>
          <a:p>
            <a:r>
              <a:rPr lang="en-US" sz="2400" b="1" dirty="0"/>
              <a:t>4’x8’Table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udent4_GR9A3978_a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9" descr="C:\Users\husmith\Documents\Hunter Drive\Graphics\FIRST\FLL Banner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828800" y="0"/>
            <a:ext cx="7315200" cy="1120626"/>
          </a:xfrm>
          <a:prstGeom prst="rect">
            <a:avLst/>
          </a:prstGeom>
          <a:noFill/>
        </p:spPr>
      </p:pic>
      <p:pic>
        <p:nvPicPr>
          <p:cNvPr id="9" name="Picture 9" descr="C:\Users\husmith\Documents\Hunter Drive\Graphics\FIRST\FLL Banner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" y="0"/>
            <a:ext cx="7315200" cy="1120626"/>
          </a:xfrm>
          <a:prstGeom prst="rect">
            <a:avLst/>
          </a:prstGeom>
          <a:noFill/>
        </p:spPr>
      </p:pic>
      <p:pic>
        <p:nvPicPr>
          <p:cNvPr id="10" name="Picture 6" descr="http://www.gunnrobotics.com/sites/default/files/fll_field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525000" y="1447800"/>
            <a:ext cx="8716879" cy="4371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22788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NI Company Template 2013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I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658</Words>
  <Application>Microsoft Office PowerPoint</Application>
  <PresentationFormat>On-screen Show (4:3)</PresentationFormat>
  <Paragraphs>242</Paragraphs>
  <Slides>28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Arial Narrow</vt:lpstr>
      <vt:lpstr>Browallia New</vt:lpstr>
      <vt:lpstr>Calibri</vt:lpstr>
      <vt:lpstr>Consolas</vt:lpstr>
      <vt:lpstr>Courier New</vt:lpstr>
      <vt:lpstr>Univers Com 45 Light</vt:lpstr>
      <vt:lpstr>Univers Com 55</vt:lpstr>
      <vt:lpstr>Univers LT Std 45 Light</vt:lpstr>
      <vt:lpstr>NI Company Template 2013</vt:lpstr>
      <vt:lpstr>NI Confidential</vt:lpstr>
      <vt:lpstr>Customer Confidential</vt:lpstr>
      <vt:lpstr>PowerPoint Presentation</vt:lpstr>
      <vt:lpstr>PowerPoint Presentation</vt:lpstr>
      <vt:lpstr>PowerPoint Presentation</vt:lpstr>
      <vt:lpstr>For Inspiration and Recognition of Science and Technology</vt:lpstr>
      <vt:lpstr>The FIRST Continuum</vt:lpstr>
      <vt:lpstr>PowerPoint Presentation</vt:lpstr>
      <vt:lpstr>PowerPoint Presentation</vt:lpstr>
      <vt:lpstr>FIRST LEGO League</vt:lpstr>
      <vt:lpstr>PowerPoint Presentation</vt:lpstr>
      <vt:lpstr>PowerPoint Presentation</vt:lpstr>
      <vt:lpstr>PowerPoint Presentation</vt:lpstr>
      <vt:lpstr>FIRST Robotics Competition</vt:lpstr>
      <vt:lpstr>Get Involved: Volunteer</vt:lpstr>
      <vt:lpstr>Get Involved: Coach / Mentor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LabVIEW Continuum</vt:lpstr>
      <vt:lpstr>NI Products</vt:lpstr>
      <vt:lpstr>LabVIEW Adoption in Education</vt:lpstr>
      <vt:lpstr>PowerPoint Presentation</vt:lpstr>
      <vt:lpstr>Get Involved: Sponsor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Bernal</dc:creator>
  <cp:lastModifiedBy>Giovanni Bernal</cp:lastModifiedBy>
  <cp:revision>10</cp:revision>
  <dcterms:created xsi:type="dcterms:W3CDTF">2019-10-17T22:36:03Z</dcterms:created>
  <dcterms:modified xsi:type="dcterms:W3CDTF">2019-10-18T05:39:32Z</dcterms:modified>
</cp:coreProperties>
</file>